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8" r:id="rId3"/>
    <p:sldId id="260" r:id="rId4"/>
    <p:sldId id="261" r:id="rId5"/>
    <p:sldId id="256" r:id="rId6"/>
    <p:sldId id="262" r:id="rId7"/>
    <p:sldId id="263" r:id="rId8"/>
    <p:sldId id="267" r:id="rId9"/>
    <p:sldId id="264" r:id="rId10"/>
    <p:sldId id="265" r:id="rId11"/>
    <p:sldId id="259" r:id="rId12"/>
    <p:sldId id="266" r:id="rId1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101" y="10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80A7-C413-42E0-8C42-E2CC00F967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9C02E6B2-DAD3-47EC-863D-730EB1B6F7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85D1D2DF-8285-49B1-993B-F75702A61AAB}"/>
              </a:ext>
            </a:extLst>
          </p:cNvPr>
          <p:cNvSpPr>
            <a:spLocks noGrp="1"/>
          </p:cNvSpPr>
          <p:nvPr>
            <p:ph type="dt" sz="half" idx="10"/>
          </p:nvPr>
        </p:nvSpPr>
        <p:spPr/>
        <p:txBody>
          <a:bodyPr/>
          <a:lstStyle/>
          <a:p>
            <a:fld id="{E317C88E-3550-4DE3-8D0C-9C4A18F82D50}" type="datetimeFigureOut">
              <a:rPr lang="el-GR" smtClean="0"/>
              <a:t>23/4/2024</a:t>
            </a:fld>
            <a:endParaRPr lang="el-GR"/>
          </a:p>
        </p:txBody>
      </p:sp>
      <p:sp>
        <p:nvSpPr>
          <p:cNvPr id="5" name="Footer Placeholder 4">
            <a:extLst>
              <a:ext uri="{FF2B5EF4-FFF2-40B4-BE49-F238E27FC236}">
                <a16:creationId xmlns:a16="http://schemas.microsoft.com/office/drawing/2014/main" id="{D9BB6D14-6AFD-49FA-A99F-614112622EA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2C6BF37E-CCEA-450B-AEEE-2D66A938F0B1}"/>
              </a:ext>
            </a:extLst>
          </p:cNvPr>
          <p:cNvSpPr>
            <a:spLocks noGrp="1"/>
          </p:cNvSpPr>
          <p:nvPr>
            <p:ph type="sldNum" sz="quarter" idx="12"/>
          </p:nvPr>
        </p:nvSpPr>
        <p:spPr/>
        <p:txBody>
          <a:bodyPr/>
          <a:lstStyle/>
          <a:p>
            <a:fld id="{4093AA18-76CC-4A3E-AC46-21085F789268}" type="slidenum">
              <a:rPr lang="el-GR" smtClean="0"/>
              <a:t>‹#›</a:t>
            </a:fld>
            <a:endParaRPr lang="el-GR"/>
          </a:p>
        </p:txBody>
      </p:sp>
    </p:spTree>
    <p:extLst>
      <p:ext uri="{BB962C8B-B14F-4D97-AF65-F5344CB8AC3E}">
        <p14:creationId xmlns:p14="http://schemas.microsoft.com/office/powerpoint/2010/main" val="1119963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973D3-40A8-4924-9A85-5BDF22C5B5DE}"/>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515207D9-A094-4555-8796-47EDC66663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0154CDF-EE67-4126-953A-1564C2587223}"/>
              </a:ext>
            </a:extLst>
          </p:cNvPr>
          <p:cNvSpPr>
            <a:spLocks noGrp="1"/>
          </p:cNvSpPr>
          <p:nvPr>
            <p:ph type="dt" sz="half" idx="10"/>
          </p:nvPr>
        </p:nvSpPr>
        <p:spPr/>
        <p:txBody>
          <a:bodyPr/>
          <a:lstStyle/>
          <a:p>
            <a:fld id="{E317C88E-3550-4DE3-8D0C-9C4A18F82D50}" type="datetimeFigureOut">
              <a:rPr lang="el-GR" smtClean="0"/>
              <a:t>23/4/2024</a:t>
            </a:fld>
            <a:endParaRPr lang="el-GR"/>
          </a:p>
        </p:txBody>
      </p:sp>
      <p:sp>
        <p:nvSpPr>
          <p:cNvPr id="5" name="Footer Placeholder 4">
            <a:extLst>
              <a:ext uri="{FF2B5EF4-FFF2-40B4-BE49-F238E27FC236}">
                <a16:creationId xmlns:a16="http://schemas.microsoft.com/office/drawing/2014/main" id="{82E34BA3-F4C1-49B2-B24D-A6E36A23DEAD}"/>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8CE62D67-24D4-4BAC-A12C-46BB5CE53B89}"/>
              </a:ext>
            </a:extLst>
          </p:cNvPr>
          <p:cNvSpPr>
            <a:spLocks noGrp="1"/>
          </p:cNvSpPr>
          <p:nvPr>
            <p:ph type="sldNum" sz="quarter" idx="12"/>
          </p:nvPr>
        </p:nvSpPr>
        <p:spPr/>
        <p:txBody>
          <a:bodyPr/>
          <a:lstStyle/>
          <a:p>
            <a:fld id="{4093AA18-76CC-4A3E-AC46-21085F789268}" type="slidenum">
              <a:rPr lang="el-GR" smtClean="0"/>
              <a:t>‹#›</a:t>
            </a:fld>
            <a:endParaRPr lang="el-GR"/>
          </a:p>
        </p:txBody>
      </p:sp>
    </p:spTree>
    <p:extLst>
      <p:ext uri="{BB962C8B-B14F-4D97-AF65-F5344CB8AC3E}">
        <p14:creationId xmlns:p14="http://schemas.microsoft.com/office/powerpoint/2010/main" val="535115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5D4AAE-9E88-456E-8136-48EF9B5CC5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650B5FF4-D5B9-42A5-BC15-F2A4C214E1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18998D6F-3392-4C41-B517-211BD671193E}"/>
              </a:ext>
            </a:extLst>
          </p:cNvPr>
          <p:cNvSpPr>
            <a:spLocks noGrp="1"/>
          </p:cNvSpPr>
          <p:nvPr>
            <p:ph type="dt" sz="half" idx="10"/>
          </p:nvPr>
        </p:nvSpPr>
        <p:spPr/>
        <p:txBody>
          <a:bodyPr/>
          <a:lstStyle/>
          <a:p>
            <a:fld id="{E317C88E-3550-4DE3-8D0C-9C4A18F82D50}" type="datetimeFigureOut">
              <a:rPr lang="el-GR" smtClean="0"/>
              <a:t>23/4/2024</a:t>
            </a:fld>
            <a:endParaRPr lang="el-GR"/>
          </a:p>
        </p:txBody>
      </p:sp>
      <p:sp>
        <p:nvSpPr>
          <p:cNvPr id="5" name="Footer Placeholder 4">
            <a:extLst>
              <a:ext uri="{FF2B5EF4-FFF2-40B4-BE49-F238E27FC236}">
                <a16:creationId xmlns:a16="http://schemas.microsoft.com/office/drawing/2014/main" id="{2F6F61AC-1FC6-41DC-BCD1-D850FFB2229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3D95BEB-2B90-4911-AB7E-3A0CCDCA2A04}"/>
              </a:ext>
            </a:extLst>
          </p:cNvPr>
          <p:cNvSpPr>
            <a:spLocks noGrp="1"/>
          </p:cNvSpPr>
          <p:nvPr>
            <p:ph type="sldNum" sz="quarter" idx="12"/>
          </p:nvPr>
        </p:nvSpPr>
        <p:spPr/>
        <p:txBody>
          <a:bodyPr/>
          <a:lstStyle/>
          <a:p>
            <a:fld id="{4093AA18-76CC-4A3E-AC46-21085F789268}" type="slidenum">
              <a:rPr lang="el-GR" smtClean="0"/>
              <a:t>‹#›</a:t>
            </a:fld>
            <a:endParaRPr lang="el-GR"/>
          </a:p>
        </p:txBody>
      </p:sp>
    </p:spTree>
    <p:extLst>
      <p:ext uri="{BB962C8B-B14F-4D97-AF65-F5344CB8AC3E}">
        <p14:creationId xmlns:p14="http://schemas.microsoft.com/office/powerpoint/2010/main" val="230023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D70CF-104F-4986-892D-589E383A9B3B}"/>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8A8A8B12-4908-4475-84BA-24C770014E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EE995A8-92C3-490F-BB82-59203FF5EBCD}"/>
              </a:ext>
            </a:extLst>
          </p:cNvPr>
          <p:cNvSpPr>
            <a:spLocks noGrp="1"/>
          </p:cNvSpPr>
          <p:nvPr>
            <p:ph type="dt" sz="half" idx="10"/>
          </p:nvPr>
        </p:nvSpPr>
        <p:spPr/>
        <p:txBody>
          <a:bodyPr/>
          <a:lstStyle/>
          <a:p>
            <a:fld id="{E317C88E-3550-4DE3-8D0C-9C4A18F82D50}" type="datetimeFigureOut">
              <a:rPr lang="el-GR" smtClean="0"/>
              <a:t>23/4/2024</a:t>
            </a:fld>
            <a:endParaRPr lang="el-GR"/>
          </a:p>
        </p:txBody>
      </p:sp>
      <p:sp>
        <p:nvSpPr>
          <p:cNvPr id="5" name="Footer Placeholder 4">
            <a:extLst>
              <a:ext uri="{FF2B5EF4-FFF2-40B4-BE49-F238E27FC236}">
                <a16:creationId xmlns:a16="http://schemas.microsoft.com/office/drawing/2014/main" id="{F8998383-2AC2-4891-93B5-F29EDED8189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CBECD57-902C-49BD-A984-D72827A7922B}"/>
              </a:ext>
            </a:extLst>
          </p:cNvPr>
          <p:cNvSpPr>
            <a:spLocks noGrp="1"/>
          </p:cNvSpPr>
          <p:nvPr>
            <p:ph type="sldNum" sz="quarter" idx="12"/>
          </p:nvPr>
        </p:nvSpPr>
        <p:spPr/>
        <p:txBody>
          <a:bodyPr/>
          <a:lstStyle/>
          <a:p>
            <a:fld id="{4093AA18-76CC-4A3E-AC46-21085F789268}" type="slidenum">
              <a:rPr lang="el-GR" smtClean="0"/>
              <a:t>‹#›</a:t>
            </a:fld>
            <a:endParaRPr lang="el-GR"/>
          </a:p>
        </p:txBody>
      </p:sp>
    </p:spTree>
    <p:extLst>
      <p:ext uri="{BB962C8B-B14F-4D97-AF65-F5344CB8AC3E}">
        <p14:creationId xmlns:p14="http://schemas.microsoft.com/office/powerpoint/2010/main" val="896699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E6630-3FB0-4B85-91BD-FF9E9233C8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DAB11540-2F49-409C-8B01-CA9D2C7378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E6EF1A-9677-4F76-8264-1234C6E59E07}"/>
              </a:ext>
            </a:extLst>
          </p:cNvPr>
          <p:cNvSpPr>
            <a:spLocks noGrp="1"/>
          </p:cNvSpPr>
          <p:nvPr>
            <p:ph type="dt" sz="half" idx="10"/>
          </p:nvPr>
        </p:nvSpPr>
        <p:spPr/>
        <p:txBody>
          <a:bodyPr/>
          <a:lstStyle/>
          <a:p>
            <a:fld id="{E317C88E-3550-4DE3-8D0C-9C4A18F82D50}" type="datetimeFigureOut">
              <a:rPr lang="el-GR" smtClean="0"/>
              <a:t>23/4/2024</a:t>
            </a:fld>
            <a:endParaRPr lang="el-GR"/>
          </a:p>
        </p:txBody>
      </p:sp>
      <p:sp>
        <p:nvSpPr>
          <p:cNvPr id="5" name="Footer Placeholder 4">
            <a:extLst>
              <a:ext uri="{FF2B5EF4-FFF2-40B4-BE49-F238E27FC236}">
                <a16:creationId xmlns:a16="http://schemas.microsoft.com/office/drawing/2014/main" id="{62AAC43D-D63E-4CC9-863B-30992B8C797B}"/>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82EBB53-6DFC-4212-A75A-B4570918C9E9}"/>
              </a:ext>
            </a:extLst>
          </p:cNvPr>
          <p:cNvSpPr>
            <a:spLocks noGrp="1"/>
          </p:cNvSpPr>
          <p:nvPr>
            <p:ph type="sldNum" sz="quarter" idx="12"/>
          </p:nvPr>
        </p:nvSpPr>
        <p:spPr/>
        <p:txBody>
          <a:bodyPr/>
          <a:lstStyle/>
          <a:p>
            <a:fld id="{4093AA18-76CC-4A3E-AC46-21085F789268}" type="slidenum">
              <a:rPr lang="el-GR" smtClean="0"/>
              <a:t>‹#›</a:t>
            </a:fld>
            <a:endParaRPr lang="el-GR"/>
          </a:p>
        </p:txBody>
      </p:sp>
    </p:spTree>
    <p:extLst>
      <p:ext uri="{BB962C8B-B14F-4D97-AF65-F5344CB8AC3E}">
        <p14:creationId xmlns:p14="http://schemas.microsoft.com/office/powerpoint/2010/main" val="3170349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B3D2D-C03B-47F9-9CCE-F8F83C31DC87}"/>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A0B698EF-D7AF-4406-B7FD-6BAF246D8E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72CDD3D4-AF3B-43A2-AA48-3AC381D31B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FF73CBB5-EFD6-4606-A202-BC8B1D760560}"/>
              </a:ext>
            </a:extLst>
          </p:cNvPr>
          <p:cNvSpPr>
            <a:spLocks noGrp="1"/>
          </p:cNvSpPr>
          <p:nvPr>
            <p:ph type="dt" sz="half" idx="10"/>
          </p:nvPr>
        </p:nvSpPr>
        <p:spPr/>
        <p:txBody>
          <a:bodyPr/>
          <a:lstStyle/>
          <a:p>
            <a:fld id="{E317C88E-3550-4DE3-8D0C-9C4A18F82D50}" type="datetimeFigureOut">
              <a:rPr lang="el-GR" smtClean="0"/>
              <a:t>23/4/2024</a:t>
            </a:fld>
            <a:endParaRPr lang="el-GR"/>
          </a:p>
        </p:txBody>
      </p:sp>
      <p:sp>
        <p:nvSpPr>
          <p:cNvPr id="6" name="Footer Placeholder 5">
            <a:extLst>
              <a:ext uri="{FF2B5EF4-FFF2-40B4-BE49-F238E27FC236}">
                <a16:creationId xmlns:a16="http://schemas.microsoft.com/office/drawing/2014/main" id="{0F4D98B2-CC78-4225-B077-A3F4F154C986}"/>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DD214B72-2F8B-4387-B05B-534BDE3725DF}"/>
              </a:ext>
            </a:extLst>
          </p:cNvPr>
          <p:cNvSpPr>
            <a:spLocks noGrp="1"/>
          </p:cNvSpPr>
          <p:nvPr>
            <p:ph type="sldNum" sz="quarter" idx="12"/>
          </p:nvPr>
        </p:nvSpPr>
        <p:spPr/>
        <p:txBody>
          <a:bodyPr/>
          <a:lstStyle/>
          <a:p>
            <a:fld id="{4093AA18-76CC-4A3E-AC46-21085F789268}" type="slidenum">
              <a:rPr lang="el-GR" smtClean="0"/>
              <a:t>‹#›</a:t>
            </a:fld>
            <a:endParaRPr lang="el-GR"/>
          </a:p>
        </p:txBody>
      </p:sp>
    </p:spTree>
    <p:extLst>
      <p:ext uri="{BB962C8B-B14F-4D97-AF65-F5344CB8AC3E}">
        <p14:creationId xmlns:p14="http://schemas.microsoft.com/office/powerpoint/2010/main" val="616225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B2BD0-DC83-40CF-AD07-58853501839B}"/>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7794A3C3-2410-49D2-8EAA-E9BDF4B0C6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E00743-D5F2-4DA9-A6B5-982D536918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8864D73F-6D23-49BE-BA18-B788AC99C2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1CCD67-AADA-4037-B880-D8A45FFBD8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780436FF-D0FD-41DE-8273-749C9509AE72}"/>
              </a:ext>
            </a:extLst>
          </p:cNvPr>
          <p:cNvSpPr>
            <a:spLocks noGrp="1"/>
          </p:cNvSpPr>
          <p:nvPr>
            <p:ph type="dt" sz="half" idx="10"/>
          </p:nvPr>
        </p:nvSpPr>
        <p:spPr/>
        <p:txBody>
          <a:bodyPr/>
          <a:lstStyle/>
          <a:p>
            <a:fld id="{E317C88E-3550-4DE3-8D0C-9C4A18F82D50}" type="datetimeFigureOut">
              <a:rPr lang="el-GR" smtClean="0"/>
              <a:t>23/4/2024</a:t>
            </a:fld>
            <a:endParaRPr lang="el-GR"/>
          </a:p>
        </p:txBody>
      </p:sp>
      <p:sp>
        <p:nvSpPr>
          <p:cNvPr id="8" name="Footer Placeholder 7">
            <a:extLst>
              <a:ext uri="{FF2B5EF4-FFF2-40B4-BE49-F238E27FC236}">
                <a16:creationId xmlns:a16="http://schemas.microsoft.com/office/drawing/2014/main" id="{72437065-44ED-421F-A140-D5BAF9DBEF05}"/>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596CE90F-2F3B-4CF5-921B-CE11D775EDD0}"/>
              </a:ext>
            </a:extLst>
          </p:cNvPr>
          <p:cNvSpPr>
            <a:spLocks noGrp="1"/>
          </p:cNvSpPr>
          <p:nvPr>
            <p:ph type="sldNum" sz="quarter" idx="12"/>
          </p:nvPr>
        </p:nvSpPr>
        <p:spPr/>
        <p:txBody>
          <a:bodyPr/>
          <a:lstStyle/>
          <a:p>
            <a:fld id="{4093AA18-76CC-4A3E-AC46-21085F789268}" type="slidenum">
              <a:rPr lang="el-GR" smtClean="0"/>
              <a:t>‹#›</a:t>
            </a:fld>
            <a:endParaRPr lang="el-GR"/>
          </a:p>
        </p:txBody>
      </p:sp>
    </p:spTree>
    <p:extLst>
      <p:ext uri="{BB962C8B-B14F-4D97-AF65-F5344CB8AC3E}">
        <p14:creationId xmlns:p14="http://schemas.microsoft.com/office/powerpoint/2010/main" val="342572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7C15-0795-4044-8750-951FD802AC65}"/>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1844D90F-5587-4DE8-BE94-18E394C99F1A}"/>
              </a:ext>
            </a:extLst>
          </p:cNvPr>
          <p:cNvSpPr>
            <a:spLocks noGrp="1"/>
          </p:cNvSpPr>
          <p:nvPr>
            <p:ph type="dt" sz="half" idx="10"/>
          </p:nvPr>
        </p:nvSpPr>
        <p:spPr/>
        <p:txBody>
          <a:bodyPr/>
          <a:lstStyle/>
          <a:p>
            <a:fld id="{E317C88E-3550-4DE3-8D0C-9C4A18F82D50}" type="datetimeFigureOut">
              <a:rPr lang="el-GR" smtClean="0"/>
              <a:t>23/4/2024</a:t>
            </a:fld>
            <a:endParaRPr lang="el-GR"/>
          </a:p>
        </p:txBody>
      </p:sp>
      <p:sp>
        <p:nvSpPr>
          <p:cNvPr id="4" name="Footer Placeholder 3">
            <a:extLst>
              <a:ext uri="{FF2B5EF4-FFF2-40B4-BE49-F238E27FC236}">
                <a16:creationId xmlns:a16="http://schemas.microsoft.com/office/drawing/2014/main" id="{EE21FAE0-A48C-41AB-90C0-381590F4E115}"/>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E31899FE-33FB-46E2-80EC-1B0AE537D53B}"/>
              </a:ext>
            </a:extLst>
          </p:cNvPr>
          <p:cNvSpPr>
            <a:spLocks noGrp="1"/>
          </p:cNvSpPr>
          <p:nvPr>
            <p:ph type="sldNum" sz="quarter" idx="12"/>
          </p:nvPr>
        </p:nvSpPr>
        <p:spPr/>
        <p:txBody>
          <a:bodyPr/>
          <a:lstStyle/>
          <a:p>
            <a:fld id="{4093AA18-76CC-4A3E-AC46-21085F789268}" type="slidenum">
              <a:rPr lang="el-GR" smtClean="0"/>
              <a:t>‹#›</a:t>
            </a:fld>
            <a:endParaRPr lang="el-GR"/>
          </a:p>
        </p:txBody>
      </p:sp>
    </p:spTree>
    <p:extLst>
      <p:ext uri="{BB962C8B-B14F-4D97-AF65-F5344CB8AC3E}">
        <p14:creationId xmlns:p14="http://schemas.microsoft.com/office/powerpoint/2010/main" val="3017767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BF3A55-F8B9-425D-AE83-9774538638A6}"/>
              </a:ext>
            </a:extLst>
          </p:cNvPr>
          <p:cNvSpPr>
            <a:spLocks noGrp="1"/>
          </p:cNvSpPr>
          <p:nvPr>
            <p:ph type="dt" sz="half" idx="10"/>
          </p:nvPr>
        </p:nvSpPr>
        <p:spPr/>
        <p:txBody>
          <a:bodyPr/>
          <a:lstStyle/>
          <a:p>
            <a:fld id="{E317C88E-3550-4DE3-8D0C-9C4A18F82D50}" type="datetimeFigureOut">
              <a:rPr lang="el-GR" smtClean="0"/>
              <a:t>23/4/2024</a:t>
            </a:fld>
            <a:endParaRPr lang="el-GR"/>
          </a:p>
        </p:txBody>
      </p:sp>
      <p:sp>
        <p:nvSpPr>
          <p:cNvPr id="3" name="Footer Placeholder 2">
            <a:extLst>
              <a:ext uri="{FF2B5EF4-FFF2-40B4-BE49-F238E27FC236}">
                <a16:creationId xmlns:a16="http://schemas.microsoft.com/office/drawing/2014/main" id="{2FA93D92-84CB-404D-A360-ADEA7F5064F5}"/>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F6367140-4750-43C2-8BD6-E8F5F9D34979}"/>
              </a:ext>
            </a:extLst>
          </p:cNvPr>
          <p:cNvSpPr>
            <a:spLocks noGrp="1"/>
          </p:cNvSpPr>
          <p:nvPr>
            <p:ph type="sldNum" sz="quarter" idx="12"/>
          </p:nvPr>
        </p:nvSpPr>
        <p:spPr/>
        <p:txBody>
          <a:bodyPr/>
          <a:lstStyle/>
          <a:p>
            <a:fld id="{4093AA18-76CC-4A3E-AC46-21085F789268}" type="slidenum">
              <a:rPr lang="el-GR" smtClean="0"/>
              <a:t>‹#›</a:t>
            </a:fld>
            <a:endParaRPr lang="el-GR"/>
          </a:p>
        </p:txBody>
      </p:sp>
    </p:spTree>
    <p:extLst>
      <p:ext uri="{BB962C8B-B14F-4D97-AF65-F5344CB8AC3E}">
        <p14:creationId xmlns:p14="http://schemas.microsoft.com/office/powerpoint/2010/main" val="308899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75B69-A5F7-49FB-ABF0-F919F5925A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45F62415-78D4-49F9-8632-BEE7662D6F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E456EE7F-A6A3-41AB-9D37-8AD10D7EF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084605-820E-4251-A844-25611FC3DF0B}"/>
              </a:ext>
            </a:extLst>
          </p:cNvPr>
          <p:cNvSpPr>
            <a:spLocks noGrp="1"/>
          </p:cNvSpPr>
          <p:nvPr>
            <p:ph type="dt" sz="half" idx="10"/>
          </p:nvPr>
        </p:nvSpPr>
        <p:spPr/>
        <p:txBody>
          <a:bodyPr/>
          <a:lstStyle/>
          <a:p>
            <a:fld id="{E317C88E-3550-4DE3-8D0C-9C4A18F82D50}" type="datetimeFigureOut">
              <a:rPr lang="el-GR" smtClean="0"/>
              <a:t>23/4/2024</a:t>
            </a:fld>
            <a:endParaRPr lang="el-GR"/>
          </a:p>
        </p:txBody>
      </p:sp>
      <p:sp>
        <p:nvSpPr>
          <p:cNvPr id="6" name="Footer Placeholder 5">
            <a:extLst>
              <a:ext uri="{FF2B5EF4-FFF2-40B4-BE49-F238E27FC236}">
                <a16:creationId xmlns:a16="http://schemas.microsoft.com/office/drawing/2014/main" id="{93A05DB4-12B1-4BB0-828F-F1E3F54CD8A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9545A6FF-8D25-4BDE-8172-B1E8FDCF4856}"/>
              </a:ext>
            </a:extLst>
          </p:cNvPr>
          <p:cNvSpPr>
            <a:spLocks noGrp="1"/>
          </p:cNvSpPr>
          <p:nvPr>
            <p:ph type="sldNum" sz="quarter" idx="12"/>
          </p:nvPr>
        </p:nvSpPr>
        <p:spPr/>
        <p:txBody>
          <a:bodyPr/>
          <a:lstStyle/>
          <a:p>
            <a:fld id="{4093AA18-76CC-4A3E-AC46-21085F789268}" type="slidenum">
              <a:rPr lang="el-GR" smtClean="0"/>
              <a:t>‹#›</a:t>
            </a:fld>
            <a:endParaRPr lang="el-GR"/>
          </a:p>
        </p:txBody>
      </p:sp>
    </p:spTree>
    <p:extLst>
      <p:ext uri="{BB962C8B-B14F-4D97-AF65-F5344CB8AC3E}">
        <p14:creationId xmlns:p14="http://schemas.microsoft.com/office/powerpoint/2010/main" val="2060769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93856-F4E4-4C91-A29F-A91334E4E1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DEF6107D-17A8-486C-8221-862491681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E6703340-6FE5-4B3E-80B6-D93D05AA0C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5402EF-A72C-493B-8FBF-913B0D5ACD0F}"/>
              </a:ext>
            </a:extLst>
          </p:cNvPr>
          <p:cNvSpPr>
            <a:spLocks noGrp="1"/>
          </p:cNvSpPr>
          <p:nvPr>
            <p:ph type="dt" sz="half" idx="10"/>
          </p:nvPr>
        </p:nvSpPr>
        <p:spPr/>
        <p:txBody>
          <a:bodyPr/>
          <a:lstStyle/>
          <a:p>
            <a:fld id="{E317C88E-3550-4DE3-8D0C-9C4A18F82D50}" type="datetimeFigureOut">
              <a:rPr lang="el-GR" smtClean="0"/>
              <a:t>23/4/2024</a:t>
            </a:fld>
            <a:endParaRPr lang="el-GR"/>
          </a:p>
        </p:txBody>
      </p:sp>
      <p:sp>
        <p:nvSpPr>
          <p:cNvPr id="6" name="Footer Placeholder 5">
            <a:extLst>
              <a:ext uri="{FF2B5EF4-FFF2-40B4-BE49-F238E27FC236}">
                <a16:creationId xmlns:a16="http://schemas.microsoft.com/office/drawing/2014/main" id="{7804DBA6-1D49-4C61-9B4A-CA1BA0EF6FCE}"/>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61B104E8-5527-45C4-B937-FD38118552DB}"/>
              </a:ext>
            </a:extLst>
          </p:cNvPr>
          <p:cNvSpPr>
            <a:spLocks noGrp="1"/>
          </p:cNvSpPr>
          <p:nvPr>
            <p:ph type="sldNum" sz="quarter" idx="12"/>
          </p:nvPr>
        </p:nvSpPr>
        <p:spPr/>
        <p:txBody>
          <a:bodyPr/>
          <a:lstStyle/>
          <a:p>
            <a:fld id="{4093AA18-76CC-4A3E-AC46-21085F789268}" type="slidenum">
              <a:rPr lang="el-GR" smtClean="0"/>
              <a:t>‹#›</a:t>
            </a:fld>
            <a:endParaRPr lang="el-GR"/>
          </a:p>
        </p:txBody>
      </p:sp>
    </p:spTree>
    <p:extLst>
      <p:ext uri="{BB962C8B-B14F-4D97-AF65-F5344CB8AC3E}">
        <p14:creationId xmlns:p14="http://schemas.microsoft.com/office/powerpoint/2010/main" val="3402372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9030D-2AB8-4528-99F8-AAFDB6D0D7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8797A840-4A18-4B01-9DEC-FF6272AD2D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0965200-B111-4FB8-A4C3-5D56BCD0E1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7C88E-3550-4DE3-8D0C-9C4A18F82D50}" type="datetimeFigureOut">
              <a:rPr lang="el-GR" smtClean="0"/>
              <a:t>23/4/2024</a:t>
            </a:fld>
            <a:endParaRPr lang="el-GR"/>
          </a:p>
        </p:txBody>
      </p:sp>
      <p:sp>
        <p:nvSpPr>
          <p:cNvPr id="5" name="Footer Placeholder 4">
            <a:extLst>
              <a:ext uri="{FF2B5EF4-FFF2-40B4-BE49-F238E27FC236}">
                <a16:creationId xmlns:a16="http://schemas.microsoft.com/office/drawing/2014/main" id="{406539F3-C22E-4B08-832D-EC84065604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4D1F1134-88DA-49A3-8872-5827D0295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3AA18-76CC-4A3E-AC46-21085F789268}" type="slidenum">
              <a:rPr lang="el-GR" smtClean="0"/>
              <a:t>‹#›</a:t>
            </a:fld>
            <a:endParaRPr lang="el-GR"/>
          </a:p>
        </p:txBody>
      </p:sp>
    </p:spTree>
    <p:extLst>
      <p:ext uri="{BB962C8B-B14F-4D97-AF65-F5344CB8AC3E}">
        <p14:creationId xmlns:p14="http://schemas.microsoft.com/office/powerpoint/2010/main" val="2364085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eee.uniwa.gr/documents/Entypa/%CE%95%CE%B9%CF%83%CE%AE%CE%B3%CE%B7%CF%83%CE%B7%20%CE%9F%CE%BB%CE%BF%CE%BA%CE%BB%CE%AE%CF%81%CF%89%CF%83%CE%B7%CF%82%20%CE%94%CE%B9%CF%80%CE%BB%CF%89%CE%BC%CE%B1%CF%84%CE%B9%CE%BA%CE%AE%CF%82%20%CE%95%CF%81%CE%B3%CE%B1%CF%83%CE%AF%CE%B1%CF%82_v4.docx" TargetMode="External"/><Relationship Id="rId2" Type="http://schemas.openxmlformats.org/officeDocument/2006/relationships/hyperlink" Target="https://eee.uniwa.gr/documents/Entypa/%CE%95%CE%9D42.10-4_%CE%91%CE%AF%CF%84%CE%B7%CF%83%CE%B7_%CE%91%CE%BE%CE%B9%CE%BF%CE%BB%CF%8C%CE%B3%CE%B7%CF%83%CE%B7%CF%82_%CE%94%CE%B9%CF%80%CE%BB%CF%89%CE%BC%CE%B1%CF%84%CE%B9%CE%BA%CE%AE%CF%82_%CE%95%CF%81%CE%B3%CE%B1%CF%83%CE%AF%CE%B1%CF%82_v3.docx" TargetMode="Externa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polynoe.lib.uniwa.gr/xmlui/" TargetMode="External"/><Relationship Id="rId2" Type="http://schemas.openxmlformats.org/officeDocument/2006/relationships/hyperlink" Target="https://eee.uniwa.gr/documents/Entypa/%CE%95%CE%9D42.10-5_%CE%A0%CF%81%CE%B1%CE%BA%CF%84%CE%B9%CE%BA%CF%8C_%CE%91%CE%BE%CE%B9%CE%BF%CE%BB%CF%8C%CE%B3%CE%B7%CF%83%CE%B7%CF%82_%CE%94%CE%B9%CF%80%CE%BB%CF%89%CE%BC%CE%B1%CF%84%CE%B9%CE%BA%CE%AE%CF%82_%CE%95%CF%81%CE%B3%CE%B1%CF%83%CE%AF%CE%B1%CF%82_v3.docx" TargetMode="Externa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eee.uniwa.gr/documents/Entypa/%CE%91%CE%AF%CF%84%CE%B7%CF%83%CE%B7_%CE%91%CE%BD%CE%AC%CE%BB%CE%B7%CF%88%CE%B7%CF%82_%CE%94%CE%B9%CF%80%CE%BB%CF%89%CE%BC%CE%B1%CF%84%CE%B9%CE%BA%CE%AE%CF%82_%CE%95%CF%81%CE%B3%CE%B1%CF%83%CE%AF%CE%B1%CF%82_v4%20(23)%20(1).docx"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ee.uniwa.gr/documents/Entypa/UNIWA_EEE_Diploma_Thesis_template_2020_v3.doc"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eee.uniwa.gr/documents/Entypa/%CE%95%CE%9D%CE%A4%CE%A5%CE%A0%CE%9F_%CE%A0%CE%91%CE%A1%CE%91%CE%A4%CE%91%CE%A3%CE%97%CE%A3_%CE%94%CE%99%CE%A0%CE%9B%CE%A9%CE%9C%CE%91%CE%A4%CE%99%CE%9A%CE%97%CE%A3_%CE%95%CE%A1%CE%93%CE%91%CE%A3%CE%99%CE%91%CE%A3.doc" TargetMode="External"/><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eee.uniwa.gr/documents/Entypa/%CE%95%CE%9D42.10-3_%CE%94%CE%AE%CE%BB%CF%89%CF%83%CE%B7_%CE%A0%CE%B1%CF%81%CE%B1%CE%AF%CF%84%CE%B7%CF%83%CE%B7%CF%82_%CE%B1%CF%80%CF%8C_%CE%94%CE%B9%CF%80%CE%BB%CF%89%CE%BC%CE%B1%CF%84%CE%B9%CE%BA%CE%AE_%CE%95%CF%81%CE%B3%CE%B1%CF%83%CE%AF%CE%B1_v3.docx" TargetMode="External"/><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eee.uniwa.gr/documents/%CE%9F%CE%B4%CE%B7%CE%B3%CF%8C%CF%82%20%CE%A3%CF%80%CE%BF%CF%85%CE%B4%CF%8E%CE%BD%20%CE%A4%CE%BC%CE%AE%CE%BC%CE%B1%CF%84%CE%BF%CF%82%20%CE%97.%CE%97.%CE%9C.%20%CE%A0%CE%91.%CE%94.%CE%91.%202021_22ver6.pdf" TargetMode="External"/><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hyperlink" Target="https://www.uniwa.gr/turniti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1EC765-1EE0-4F36-B311-F64692CB5302}"/>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969EB00B-8D06-4C8B-821E-CE7043138330}"/>
              </a:ext>
            </a:extLst>
          </p:cNvPr>
          <p:cNvSpPr txBox="1"/>
          <p:nvPr/>
        </p:nvSpPr>
        <p:spPr>
          <a:xfrm>
            <a:off x="0" y="3075708"/>
            <a:ext cx="12192000" cy="3785652"/>
          </a:xfrm>
          <a:prstGeom prst="rect">
            <a:avLst/>
          </a:prstGeom>
          <a:noFill/>
        </p:spPr>
        <p:txBody>
          <a:bodyPr wrap="square" rtlCol="0">
            <a:spAutoFit/>
          </a:bodyPr>
          <a:lstStyle/>
          <a:p>
            <a:pPr algn="ctr"/>
            <a:r>
              <a:rPr lang="en-US" sz="8000" i="1" dirty="0">
                <a:solidFill>
                  <a:schemeClr val="accent4">
                    <a:lumMod val="60000"/>
                    <a:lumOff val="40000"/>
                  </a:schemeClr>
                </a:solidFill>
              </a:rPr>
              <a:t>The Hitchhiker's Guide to the MSc Thesis </a:t>
            </a:r>
            <a:endParaRPr lang="en-US" sz="8000" dirty="0">
              <a:solidFill>
                <a:schemeClr val="accent4">
                  <a:lumMod val="60000"/>
                  <a:lumOff val="40000"/>
                </a:schemeClr>
              </a:solidFill>
            </a:endParaRPr>
          </a:p>
          <a:p>
            <a:pPr algn="ctr"/>
            <a:endParaRPr lang="el-GR" sz="8000" dirty="0">
              <a:solidFill>
                <a:schemeClr val="accent4">
                  <a:lumMod val="60000"/>
                  <a:lumOff val="40000"/>
                </a:schemeClr>
              </a:solidFill>
            </a:endParaRPr>
          </a:p>
        </p:txBody>
      </p:sp>
      <p:pic>
        <p:nvPicPr>
          <p:cNvPr id="7" name="Picture 6">
            <a:extLst>
              <a:ext uri="{FF2B5EF4-FFF2-40B4-BE49-F238E27FC236}">
                <a16:creationId xmlns:a16="http://schemas.microsoft.com/office/drawing/2014/main" id="{7994E27F-C6AF-46F1-AF85-66277E9D90A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816443" y="5601578"/>
            <a:ext cx="1292432" cy="1258102"/>
          </a:xfrm>
          <a:prstGeom prst="rect">
            <a:avLst/>
          </a:prstGeom>
        </p:spPr>
      </p:pic>
      <p:pic>
        <p:nvPicPr>
          <p:cNvPr id="3" name="Picture 2">
            <a:extLst>
              <a:ext uri="{FF2B5EF4-FFF2-40B4-BE49-F238E27FC236}">
                <a16:creationId xmlns:a16="http://schemas.microsoft.com/office/drawing/2014/main" id="{1B7DDA58-5B04-FB9B-EF6D-76AAD32B7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72" y="-171373"/>
            <a:ext cx="1709227" cy="1709227"/>
          </a:xfrm>
          <a:prstGeom prst="rect">
            <a:avLst/>
          </a:prstGeom>
        </p:spPr>
      </p:pic>
    </p:spTree>
    <p:extLst>
      <p:ext uri="{BB962C8B-B14F-4D97-AF65-F5344CB8AC3E}">
        <p14:creationId xmlns:p14="http://schemas.microsoft.com/office/powerpoint/2010/main" val="1404864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725E09-9902-4FA4-A672-EDAC774F0D47}"/>
              </a:ext>
            </a:extLst>
          </p:cNvPr>
          <p:cNvSpPr/>
          <p:nvPr/>
        </p:nvSpPr>
        <p:spPr>
          <a:xfrm>
            <a:off x="6658188" y="10136"/>
            <a:ext cx="5619952" cy="1200329"/>
          </a:xfrm>
          <a:prstGeom prst="rect">
            <a:avLst/>
          </a:prstGeom>
        </p:spPr>
        <p:txBody>
          <a:bodyPr wrap="square">
            <a:spAutoFit/>
          </a:bodyPr>
          <a:lstStyle/>
          <a:p>
            <a:pPr algn="ctr"/>
            <a:r>
              <a:rPr lang="en-US" sz="3600" i="1" dirty="0">
                <a:latin typeface="Ubuntu" panose="020B0504030602030204" pitchFamily="34" charset="0"/>
              </a:rPr>
              <a:t>Submitting the </a:t>
            </a:r>
          </a:p>
          <a:p>
            <a:pPr algn="ctr"/>
            <a:r>
              <a:rPr lang="en-US" sz="3600" i="1" dirty="0">
                <a:latin typeface="Ubuntu" panose="020B0504030602030204" pitchFamily="34" charset="0"/>
              </a:rPr>
              <a:t>MSc Thesis for evaluation</a:t>
            </a:r>
            <a:endParaRPr lang="el-GR" sz="3600" dirty="0"/>
          </a:p>
        </p:txBody>
      </p:sp>
      <p:sp>
        <p:nvSpPr>
          <p:cNvPr id="5" name="Rectangle 4">
            <a:extLst>
              <a:ext uri="{FF2B5EF4-FFF2-40B4-BE49-F238E27FC236}">
                <a16:creationId xmlns:a16="http://schemas.microsoft.com/office/drawing/2014/main" id="{69EB442C-FB2F-45C8-ACDE-C62186B22691}"/>
              </a:ext>
            </a:extLst>
          </p:cNvPr>
          <p:cNvSpPr/>
          <p:nvPr/>
        </p:nvSpPr>
        <p:spPr>
          <a:xfrm>
            <a:off x="6838598" y="1210465"/>
            <a:ext cx="5353402" cy="5632311"/>
          </a:xfrm>
          <a:prstGeom prst="rect">
            <a:avLst/>
          </a:prstGeom>
        </p:spPr>
        <p:txBody>
          <a:bodyPr wrap="square">
            <a:spAutoFit/>
          </a:bodyPr>
          <a:lstStyle/>
          <a:p>
            <a:r>
              <a:rPr lang="en-US" sz="2400" dirty="0">
                <a:solidFill>
                  <a:srgbClr val="34495E"/>
                </a:solidFill>
                <a:latin typeface="Helvetica" panose="020B0604020202020204" pitchFamily="34" charset="0"/>
                <a:cs typeface="Helvetica" panose="020B0604020202020204" pitchFamily="34" charset="0"/>
              </a:rPr>
              <a:t>1) Coordinate with your supervisor on </a:t>
            </a:r>
            <a:r>
              <a:rPr lang="en-US" sz="2400" b="1" dirty="0">
                <a:solidFill>
                  <a:srgbClr val="FF0000"/>
                </a:solidFill>
                <a:latin typeface="Helvetica" panose="020B0604020202020204" pitchFamily="34" charset="0"/>
                <a:cs typeface="Helvetica" panose="020B0604020202020204" pitchFamily="34" charset="0"/>
              </a:rPr>
              <a:t>submitting</a:t>
            </a:r>
            <a:r>
              <a:rPr lang="en-US" sz="2400" dirty="0">
                <a:solidFill>
                  <a:srgbClr val="34495E"/>
                </a:solidFill>
                <a:latin typeface="Helvetica" panose="020B0604020202020204" pitchFamily="34" charset="0"/>
                <a:cs typeface="Helvetica" panose="020B0604020202020204" pitchFamily="34" charset="0"/>
              </a:rPr>
              <a:t> the</a:t>
            </a:r>
          </a:p>
          <a:p>
            <a:pPr marL="971550" lvl="1" indent="-514350">
              <a:buFont typeface="Arial" panose="020B0604020202020204" pitchFamily="34" charset="0"/>
              <a:buChar char="•"/>
            </a:pPr>
            <a:r>
              <a:rPr lang="en-US" sz="2400" dirty="0">
                <a:solidFill>
                  <a:srgbClr val="34495E"/>
                </a:solidFill>
                <a:latin typeface="Helvetica" panose="020B0604020202020204" pitchFamily="34" charset="0"/>
                <a:cs typeface="Helvetica" panose="020B0604020202020204" pitchFamily="34" charset="0"/>
                <a:hlinkClick r:id="rId2">
                  <a:extLst>
                    <a:ext uri="{A12FA001-AC4F-418D-AE19-62706E023703}">
                      <ahyp:hlinkClr xmlns:ahyp="http://schemas.microsoft.com/office/drawing/2018/hyperlinkcolor" val="tx"/>
                    </a:ext>
                  </a:extLst>
                </a:hlinkClick>
              </a:rPr>
              <a:t>MSc Thesis Examination Application Form</a:t>
            </a:r>
            <a:r>
              <a:rPr lang="en-US" sz="2400" dirty="0">
                <a:solidFill>
                  <a:srgbClr val="34495E"/>
                </a:solidFill>
                <a:latin typeface="Helvetica" panose="020B0604020202020204" pitchFamily="34" charset="0"/>
                <a:cs typeface="Helvetica" panose="020B0604020202020204" pitchFamily="34" charset="0"/>
              </a:rPr>
              <a:t>, (</a:t>
            </a:r>
            <a:r>
              <a:rPr lang="en-US" sz="2400" b="1" dirty="0">
                <a:solidFill>
                  <a:srgbClr val="FF0000"/>
                </a:solidFill>
                <a:latin typeface="Helvetica" panose="020B0604020202020204" pitchFamily="34" charset="0"/>
                <a:cs typeface="Helvetica" panose="020B0604020202020204" pitchFamily="34" charset="0"/>
              </a:rPr>
              <a:t>sent by the student</a:t>
            </a:r>
            <a:r>
              <a:rPr lang="en-US" sz="2400" dirty="0">
                <a:solidFill>
                  <a:srgbClr val="34495E"/>
                </a:solidFill>
                <a:latin typeface="Helvetica" panose="020B0604020202020204" pitchFamily="34" charset="0"/>
                <a:cs typeface="Helvetica" panose="020B0604020202020204" pitchFamily="34" charset="0"/>
              </a:rPr>
              <a:t>) and </a:t>
            </a:r>
          </a:p>
          <a:p>
            <a:pPr marL="971550" lvl="1" indent="-514350">
              <a:buFont typeface="Arial" panose="020B0604020202020204" pitchFamily="34" charset="0"/>
              <a:buChar char="•"/>
            </a:pPr>
            <a:r>
              <a:rPr lang="en-US" sz="2400" dirty="0">
                <a:solidFill>
                  <a:srgbClr val="34495E"/>
                </a:solidFill>
                <a:latin typeface="Helvetica" panose="020B0604020202020204" pitchFamily="34" charset="0"/>
                <a:cs typeface="Helvetica" panose="020B0604020202020204" pitchFamily="34" charset="0"/>
                <a:hlinkClick r:id="rId3">
                  <a:extLst>
                    <a:ext uri="{A12FA001-AC4F-418D-AE19-62706E023703}">
                      <ahyp:hlinkClr xmlns:ahyp="http://schemas.microsoft.com/office/drawing/2018/hyperlinkcolor" val="tx"/>
                    </a:ext>
                  </a:extLst>
                </a:hlinkClick>
              </a:rPr>
              <a:t>MSc Thesis Completion Form</a:t>
            </a:r>
            <a:r>
              <a:rPr lang="en-US" sz="2400" dirty="0">
                <a:solidFill>
                  <a:srgbClr val="34495E"/>
                </a:solidFill>
                <a:latin typeface="Helvetica" panose="020B0604020202020204" pitchFamily="34" charset="0"/>
                <a:cs typeface="Helvetica" panose="020B0604020202020204" pitchFamily="34" charset="0"/>
              </a:rPr>
              <a:t> (sent by the supervisor).</a:t>
            </a:r>
          </a:p>
          <a:p>
            <a:pPr marL="971550" lvl="1" indent="-514350">
              <a:buFont typeface="Arial" panose="020B0604020202020204" pitchFamily="34" charset="0"/>
              <a:buChar char="•"/>
            </a:pPr>
            <a:endParaRPr lang="en-US" sz="2400" dirty="0">
              <a:solidFill>
                <a:srgbClr val="34495E"/>
              </a:solidFill>
              <a:latin typeface="Helvetica" panose="020B0604020202020204" pitchFamily="34" charset="0"/>
              <a:cs typeface="Helvetica" panose="020B0604020202020204" pitchFamily="34" charset="0"/>
            </a:endParaRPr>
          </a:p>
          <a:p>
            <a:pPr marL="0" lvl="1"/>
            <a:r>
              <a:rPr lang="en-US" sz="2400" dirty="0">
                <a:solidFill>
                  <a:srgbClr val="34495E"/>
                </a:solidFill>
                <a:latin typeface="Helvetica" panose="020B0604020202020204" pitchFamily="34" charset="0"/>
                <a:cs typeface="Helvetica" panose="020B0604020202020204" pitchFamily="34" charset="0"/>
              </a:rPr>
              <a:t>2) Submit the application within the dates announced by the MSc program secretariat.</a:t>
            </a:r>
          </a:p>
          <a:p>
            <a:pPr marL="514350" lvl="1" indent="-514350">
              <a:buFont typeface="+mj-lt"/>
              <a:buAutoNum type="arabicParenR" startAt="2"/>
            </a:pPr>
            <a:endParaRPr lang="en-US" sz="2400" dirty="0">
              <a:solidFill>
                <a:srgbClr val="34495E"/>
              </a:solidFill>
              <a:latin typeface="Helvetica" panose="020B0604020202020204" pitchFamily="34" charset="0"/>
              <a:cs typeface="Helvetica" panose="020B0604020202020204" pitchFamily="34" charset="0"/>
            </a:endParaRPr>
          </a:p>
          <a:p>
            <a:pPr marL="0" lvl="1"/>
            <a:r>
              <a:rPr lang="en-US" sz="2400" dirty="0">
                <a:solidFill>
                  <a:srgbClr val="34495E"/>
                </a:solidFill>
                <a:latin typeface="Helvetica" panose="020B0604020202020204" pitchFamily="34" charset="0"/>
                <a:cs typeface="Helvetica" panose="020B0604020202020204" pitchFamily="34" charset="0"/>
              </a:rPr>
              <a:t>3) </a:t>
            </a:r>
            <a:r>
              <a:rPr lang="en-US" sz="2400" b="1" dirty="0">
                <a:solidFill>
                  <a:srgbClr val="FF0000"/>
                </a:solidFill>
                <a:latin typeface="Helvetica" panose="020B0604020202020204" pitchFamily="34" charset="0"/>
                <a:cs typeface="Helvetica" panose="020B0604020202020204" pitchFamily="34" charset="0"/>
              </a:rPr>
              <a:t>Be informed </a:t>
            </a:r>
            <a:r>
              <a:rPr lang="en-US" sz="2400" dirty="0">
                <a:solidFill>
                  <a:srgbClr val="34495E"/>
                </a:solidFill>
                <a:latin typeface="Helvetica" panose="020B0604020202020204" pitchFamily="34" charset="0"/>
                <a:cs typeface="Helvetica" panose="020B0604020202020204" pitchFamily="34" charset="0"/>
              </a:rPr>
              <a:t>about the date/time/place of MSc Thesis examination and defense.</a:t>
            </a:r>
          </a:p>
        </p:txBody>
      </p:sp>
      <p:pic>
        <p:nvPicPr>
          <p:cNvPr id="3" name="Picture 2">
            <a:extLst>
              <a:ext uri="{FF2B5EF4-FFF2-40B4-BE49-F238E27FC236}">
                <a16:creationId xmlns:a16="http://schemas.microsoft.com/office/drawing/2014/main" id="{17E2378D-1766-4F8D-A3AE-67666D8D9D43}"/>
              </a:ext>
            </a:extLst>
          </p:cNvPr>
          <p:cNvPicPr>
            <a:picLocks noChangeAspect="1"/>
          </p:cNvPicPr>
          <p:nvPr/>
        </p:nvPicPr>
        <p:blipFill>
          <a:blip r:embed="rId4"/>
          <a:stretch>
            <a:fillRect/>
          </a:stretch>
        </p:blipFill>
        <p:spPr>
          <a:xfrm>
            <a:off x="0" y="0"/>
            <a:ext cx="6838598" cy="6858165"/>
          </a:xfrm>
          <a:prstGeom prst="rect">
            <a:avLst/>
          </a:prstGeom>
        </p:spPr>
      </p:pic>
    </p:spTree>
    <p:extLst>
      <p:ext uri="{BB962C8B-B14F-4D97-AF65-F5344CB8AC3E}">
        <p14:creationId xmlns:p14="http://schemas.microsoft.com/office/powerpoint/2010/main" val="70023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2284F-3559-4A4A-89C4-567805E9CDFD}"/>
              </a:ext>
            </a:extLst>
          </p:cNvPr>
          <p:cNvPicPr>
            <a:picLocks noChangeAspect="1"/>
          </p:cNvPicPr>
          <p:nvPr/>
        </p:nvPicPr>
        <p:blipFill>
          <a:blip r:embed="rId2"/>
          <a:stretch>
            <a:fillRect/>
          </a:stretch>
        </p:blipFill>
        <p:spPr>
          <a:xfrm>
            <a:off x="0" y="0"/>
            <a:ext cx="6983505" cy="6905148"/>
          </a:xfrm>
          <a:prstGeom prst="rect">
            <a:avLst/>
          </a:prstGeom>
        </p:spPr>
      </p:pic>
      <p:sp>
        <p:nvSpPr>
          <p:cNvPr id="4" name="Rectangle 3">
            <a:extLst>
              <a:ext uri="{FF2B5EF4-FFF2-40B4-BE49-F238E27FC236}">
                <a16:creationId xmlns:a16="http://schemas.microsoft.com/office/drawing/2014/main" id="{E2725E09-9902-4FA4-A672-EDAC774F0D47}"/>
              </a:ext>
            </a:extLst>
          </p:cNvPr>
          <p:cNvSpPr/>
          <p:nvPr/>
        </p:nvSpPr>
        <p:spPr>
          <a:xfrm>
            <a:off x="6983505" y="-125896"/>
            <a:ext cx="5208495" cy="1446550"/>
          </a:xfrm>
          <a:prstGeom prst="rect">
            <a:avLst/>
          </a:prstGeom>
        </p:spPr>
        <p:txBody>
          <a:bodyPr wrap="square">
            <a:spAutoFit/>
          </a:bodyPr>
          <a:lstStyle/>
          <a:p>
            <a:pPr algn="ctr"/>
            <a:r>
              <a:rPr lang="en-US" sz="4400" i="1" dirty="0">
                <a:latin typeface="Ubuntu" panose="020B0504030602030204" pitchFamily="34" charset="0"/>
              </a:rPr>
              <a:t>Presenting</a:t>
            </a:r>
          </a:p>
          <a:p>
            <a:pPr algn="ctr"/>
            <a:r>
              <a:rPr lang="en-US" sz="4400" i="1" dirty="0">
                <a:latin typeface="Ubuntu" panose="020B0504030602030204" pitchFamily="34" charset="0"/>
              </a:rPr>
              <a:t>the MSc Thesis</a:t>
            </a:r>
            <a:endParaRPr lang="el-GR" sz="4400" dirty="0"/>
          </a:p>
        </p:txBody>
      </p:sp>
      <p:sp>
        <p:nvSpPr>
          <p:cNvPr id="5" name="Rectangle 4">
            <a:extLst>
              <a:ext uri="{FF2B5EF4-FFF2-40B4-BE49-F238E27FC236}">
                <a16:creationId xmlns:a16="http://schemas.microsoft.com/office/drawing/2014/main" id="{B73B0F93-16F7-4385-8333-05799B68B17B}"/>
              </a:ext>
            </a:extLst>
          </p:cNvPr>
          <p:cNvSpPr/>
          <p:nvPr/>
        </p:nvSpPr>
        <p:spPr>
          <a:xfrm>
            <a:off x="7022593" y="1205734"/>
            <a:ext cx="5169407" cy="5632311"/>
          </a:xfrm>
          <a:prstGeom prst="rect">
            <a:avLst/>
          </a:prstGeom>
        </p:spPr>
        <p:txBody>
          <a:bodyPr wrap="square">
            <a:spAutoFit/>
          </a:bodyPr>
          <a:lstStyle/>
          <a:p>
            <a:r>
              <a:rPr lang="en-US" sz="2400" dirty="0">
                <a:solidFill>
                  <a:srgbClr val="34495E"/>
                </a:solidFill>
                <a:latin typeface="Helvetica" panose="020B0604020202020204" pitchFamily="34" charset="0"/>
              </a:rPr>
              <a:t>1) </a:t>
            </a:r>
            <a:r>
              <a:rPr lang="en-US" sz="2400" b="1" dirty="0">
                <a:solidFill>
                  <a:srgbClr val="FF0000"/>
                </a:solidFill>
                <a:latin typeface="Helvetica" panose="020B0604020202020204" pitchFamily="34" charset="0"/>
              </a:rPr>
              <a:t>Prepare</a:t>
            </a:r>
            <a:r>
              <a:rPr lang="en-US" sz="2400" dirty="0">
                <a:solidFill>
                  <a:srgbClr val="34495E"/>
                </a:solidFill>
                <a:latin typeface="Helvetica" panose="020B0604020202020204" pitchFamily="34" charset="0"/>
              </a:rPr>
              <a:t> your presentation (plan for 20-30 mins presentation).</a:t>
            </a:r>
          </a:p>
          <a:p>
            <a:pPr marL="457200" indent="-457200">
              <a:buAutoNum type="arabicParenR"/>
            </a:pPr>
            <a:endParaRPr lang="en-US" sz="800" dirty="0">
              <a:solidFill>
                <a:srgbClr val="34495E"/>
              </a:solidFill>
              <a:latin typeface="Helvetica" panose="020B0604020202020204" pitchFamily="34" charset="0"/>
            </a:endParaRPr>
          </a:p>
          <a:p>
            <a:r>
              <a:rPr lang="en-US" sz="2400" dirty="0">
                <a:solidFill>
                  <a:srgbClr val="34495E"/>
                </a:solidFill>
                <a:latin typeface="Helvetica" panose="020B0604020202020204" pitchFamily="34" charset="0"/>
              </a:rPr>
              <a:t>2) Be ready to answer questions by the evaluation committee.</a:t>
            </a:r>
          </a:p>
          <a:p>
            <a:endParaRPr lang="en-US" sz="800" dirty="0">
              <a:solidFill>
                <a:srgbClr val="34495E"/>
              </a:solidFill>
              <a:latin typeface="Helvetica" panose="020B0604020202020204" pitchFamily="34" charset="0"/>
            </a:endParaRPr>
          </a:p>
          <a:p>
            <a:r>
              <a:rPr lang="en-US" sz="2400" dirty="0">
                <a:solidFill>
                  <a:srgbClr val="34495E"/>
                </a:solidFill>
                <a:latin typeface="Helvetica" panose="020B0604020202020204" pitchFamily="34" charset="0"/>
              </a:rPr>
              <a:t>3) In case of a presentation over the web, make sure that you have the necessary software and hardware to participate in the presentation, as well as an adequate quality of service in your internet connection.</a:t>
            </a:r>
          </a:p>
          <a:p>
            <a:endParaRPr lang="en-US" sz="800" dirty="0">
              <a:solidFill>
                <a:srgbClr val="34495E"/>
              </a:solidFill>
              <a:latin typeface="Helvetica" panose="020B0604020202020204" pitchFamily="34" charset="0"/>
            </a:endParaRPr>
          </a:p>
          <a:p>
            <a:r>
              <a:rPr lang="en-US" sz="2400" dirty="0">
                <a:solidFill>
                  <a:srgbClr val="34495E"/>
                </a:solidFill>
                <a:latin typeface="Helvetica" panose="020B0604020202020204" pitchFamily="34" charset="0"/>
              </a:rPr>
              <a:t>4) If you have a demo, consider producing a video in case presenting a demo is not possible during your presentation</a:t>
            </a:r>
            <a:endParaRPr lang="el-GR" sz="2400" dirty="0"/>
          </a:p>
        </p:txBody>
      </p:sp>
    </p:spTree>
    <p:extLst>
      <p:ext uri="{BB962C8B-B14F-4D97-AF65-F5344CB8AC3E}">
        <p14:creationId xmlns:p14="http://schemas.microsoft.com/office/powerpoint/2010/main" val="2117500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725E09-9902-4FA4-A672-EDAC774F0D47}"/>
              </a:ext>
            </a:extLst>
          </p:cNvPr>
          <p:cNvSpPr/>
          <p:nvPr/>
        </p:nvSpPr>
        <p:spPr>
          <a:xfrm>
            <a:off x="7038010" y="59370"/>
            <a:ext cx="4708340" cy="1446550"/>
          </a:xfrm>
          <a:prstGeom prst="rect">
            <a:avLst/>
          </a:prstGeom>
        </p:spPr>
        <p:txBody>
          <a:bodyPr wrap="none">
            <a:spAutoFit/>
          </a:bodyPr>
          <a:lstStyle/>
          <a:p>
            <a:pPr algn="ctr"/>
            <a:r>
              <a:rPr lang="en-US" sz="4400" i="1" dirty="0">
                <a:latin typeface="Ubuntu" panose="020B0504030602030204" pitchFamily="34" charset="0"/>
              </a:rPr>
              <a:t>After a successful</a:t>
            </a:r>
          </a:p>
          <a:p>
            <a:pPr algn="ctr"/>
            <a:r>
              <a:rPr lang="en-US" sz="4400" i="1" dirty="0">
                <a:latin typeface="Ubuntu" panose="020B0504030602030204" pitchFamily="34" charset="0"/>
              </a:rPr>
              <a:t>presentation</a:t>
            </a:r>
            <a:endParaRPr lang="el-GR" sz="4400" dirty="0"/>
          </a:p>
        </p:txBody>
      </p:sp>
      <p:sp>
        <p:nvSpPr>
          <p:cNvPr id="5" name="Rectangle 4">
            <a:extLst>
              <a:ext uri="{FF2B5EF4-FFF2-40B4-BE49-F238E27FC236}">
                <a16:creationId xmlns:a16="http://schemas.microsoft.com/office/drawing/2014/main" id="{B73B0F93-16F7-4385-8333-05799B68B17B}"/>
              </a:ext>
            </a:extLst>
          </p:cNvPr>
          <p:cNvSpPr/>
          <p:nvPr/>
        </p:nvSpPr>
        <p:spPr>
          <a:xfrm>
            <a:off x="6902027" y="1649984"/>
            <a:ext cx="5289973" cy="4893647"/>
          </a:xfrm>
          <a:prstGeom prst="rect">
            <a:avLst/>
          </a:prstGeom>
        </p:spPr>
        <p:txBody>
          <a:bodyPr wrap="square">
            <a:spAutoFit/>
          </a:bodyPr>
          <a:lstStyle/>
          <a:p>
            <a:r>
              <a:rPr lang="en-US" sz="2400" dirty="0">
                <a:solidFill>
                  <a:srgbClr val="34495E"/>
                </a:solidFill>
                <a:latin typeface="Helvetica" panose="020B0604020202020204" pitchFamily="34" charset="0"/>
              </a:rPr>
              <a:t>1) Your supervisor and the rest members of your committee must fill in the </a:t>
            </a:r>
            <a:r>
              <a:rPr lang="en-US" sz="2400" dirty="0">
                <a:solidFill>
                  <a:srgbClr val="34495E"/>
                </a:solidFill>
                <a:latin typeface="Helvetica" panose="020B0604020202020204" pitchFamily="34" charset="0"/>
                <a:hlinkClick r:id="rId2">
                  <a:extLst>
                    <a:ext uri="{A12FA001-AC4F-418D-AE19-62706E023703}">
                      <ahyp:hlinkClr xmlns:ahyp="http://schemas.microsoft.com/office/drawing/2018/hyperlinkcolor" val="tx"/>
                    </a:ext>
                  </a:extLst>
                </a:hlinkClick>
              </a:rPr>
              <a:t>MSc Thesis Examination Process Form</a:t>
            </a:r>
            <a:r>
              <a:rPr lang="en-US" sz="2400" dirty="0">
                <a:solidFill>
                  <a:srgbClr val="34495E"/>
                </a:solidFill>
                <a:latin typeface="Helvetica" panose="020B0604020202020204" pitchFamily="34" charset="0"/>
              </a:rPr>
              <a:t> and submit it to the MSc Program secretariat.</a:t>
            </a:r>
          </a:p>
          <a:p>
            <a:br>
              <a:rPr lang="en-US" sz="2400" dirty="0">
                <a:solidFill>
                  <a:srgbClr val="34495E"/>
                </a:solidFill>
                <a:latin typeface="Helvetica" panose="020B0604020202020204" pitchFamily="34" charset="0"/>
              </a:rPr>
            </a:br>
            <a:r>
              <a:rPr lang="en-US" sz="2400" dirty="0">
                <a:solidFill>
                  <a:srgbClr val="34495E"/>
                </a:solidFill>
                <a:latin typeface="Helvetica" panose="020B0604020202020204" pitchFamily="34" charset="0"/>
              </a:rPr>
              <a:t>2) Wait for your supervisor to send you the signed by the evaluation committee MSc Thesis document.</a:t>
            </a:r>
          </a:p>
          <a:p>
            <a:endParaRPr lang="en-US" sz="2400" dirty="0">
              <a:solidFill>
                <a:srgbClr val="34495E"/>
              </a:solidFill>
              <a:latin typeface="Helvetica" panose="020B0604020202020204" pitchFamily="34" charset="0"/>
            </a:endParaRPr>
          </a:p>
          <a:p>
            <a:r>
              <a:rPr lang="en-US" sz="2400" dirty="0">
                <a:solidFill>
                  <a:srgbClr val="34495E"/>
                </a:solidFill>
                <a:latin typeface="Helvetica" panose="020B0604020202020204" pitchFamily="34" charset="0"/>
              </a:rPr>
              <a:t>3) Start your graduation process by </a:t>
            </a:r>
            <a:r>
              <a:rPr lang="en-US" sz="2400" b="1" dirty="0">
                <a:solidFill>
                  <a:srgbClr val="FF0000"/>
                </a:solidFill>
                <a:latin typeface="Helvetica" panose="020B0604020202020204" pitchFamily="34" charset="0"/>
              </a:rPr>
              <a:t>submitting</a:t>
            </a:r>
            <a:r>
              <a:rPr lang="en-US" sz="2400" dirty="0">
                <a:solidFill>
                  <a:srgbClr val="34495E"/>
                </a:solidFill>
                <a:latin typeface="Helvetica" panose="020B0604020202020204" pitchFamily="34" charset="0"/>
              </a:rPr>
              <a:t> the MSc Thesis text to the institution’s repository </a:t>
            </a:r>
            <a:r>
              <a:rPr lang="en-US" sz="2400" dirty="0" err="1">
                <a:solidFill>
                  <a:srgbClr val="34495E"/>
                </a:solidFill>
                <a:latin typeface="Helvetica" panose="020B0604020202020204" pitchFamily="34" charset="0"/>
                <a:hlinkClick r:id="rId3">
                  <a:extLst>
                    <a:ext uri="{A12FA001-AC4F-418D-AE19-62706E023703}">
                      <ahyp:hlinkClr xmlns:ahyp="http://schemas.microsoft.com/office/drawing/2018/hyperlinkcolor" val="tx"/>
                    </a:ext>
                  </a:extLst>
                </a:hlinkClick>
              </a:rPr>
              <a:t>Polynoe</a:t>
            </a:r>
            <a:r>
              <a:rPr lang="en-US" sz="2400" dirty="0">
                <a:solidFill>
                  <a:srgbClr val="34495E"/>
                </a:solidFill>
                <a:latin typeface="Helvetica" panose="020B0604020202020204" pitchFamily="34" charset="0"/>
              </a:rPr>
              <a:t>.</a:t>
            </a:r>
            <a:endParaRPr lang="el-GR" sz="2400" dirty="0">
              <a:solidFill>
                <a:srgbClr val="34495E"/>
              </a:solidFill>
              <a:latin typeface="Helvetica" panose="020B0604020202020204" pitchFamily="34" charset="0"/>
            </a:endParaRPr>
          </a:p>
        </p:txBody>
      </p:sp>
      <p:pic>
        <p:nvPicPr>
          <p:cNvPr id="2" name="Picture 1">
            <a:extLst>
              <a:ext uri="{FF2B5EF4-FFF2-40B4-BE49-F238E27FC236}">
                <a16:creationId xmlns:a16="http://schemas.microsoft.com/office/drawing/2014/main" id="{D4E06DBB-0B04-4E94-90F9-186EBEC2BB45}"/>
              </a:ext>
            </a:extLst>
          </p:cNvPr>
          <p:cNvPicPr>
            <a:picLocks noChangeAspect="1"/>
          </p:cNvPicPr>
          <p:nvPr/>
        </p:nvPicPr>
        <p:blipFill>
          <a:blip r:embed="rId4"/>
          <a:stretch>
            <a:fillRect/>
          </a:stretch>
        </p:blipFill>
        <p:spPr>
          <a:xfrm>
            <a:off x="0" y="0"/>
            <a:ext cx="6790944" cy="6859342"/>
          </a:xfrm>
          <a:prstGeom prst="rect">
            <a:avLst/>
          </a:prstGeom>
        </p:spPr>
      </p:pic>
    </p:spTree>
    <p:extLst>
      <p:ext uri="{BB962C8B-B14F-4D97-AF65-F5344CB8AC3E}">
        <p14:creationId xmlns:p14="http://schemas.microsoft.com/office/powerpoint/2010/main" val="1435480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28B33A-2B7E-4F8F-8277-7463EC2D2757}"/>
              </a:ext>
            </a:extLst>
          </p:cNvPr>
          <p:cNvPicPr>
            <a:picLocks noChangeAspect="1"/>
          </p:cNvPicPr>
          <p:nvPr/>
        </p:nvPicPr>
        <p:blipFill>
          <a:blip r:embed="rId2"/>
          <a:stretch>
            <a:fillRect/>
          </a:stretch>
        </p:blipFill>
        <p:spPr>
          <a:xfrm>
            <a:off x="0" y="0"/>
            <a:ext cx="6799468" cy="6858000"/>
          </a:xfrm>
          <a:prstGeom prst="rect">
            <a:avLst/>
          </a:prstGeom>
        </p:spPr>
      </p:pic>
      <p:sp>
        <p:nvSpPr>
          <p:cNvPr id="3" name="Rectangle 2">
            <a:extLst>
              <a:ext uri="{FF2B5EF4-FFF2-40B4-BE49-F238E27FC236}">
                <a16:creationId xmlns:a16="http://schemas.microsoft.com/office/drawing/2014/main" id="{50C10D97-FB0D-43FF-B5FB-AB0B047C1966}"/>
              </a:ext>
            </a:extLst>
          </p:cNvPr>
          <p:cNvSpPr/>
          <p:nvPr/>
        </p:nvSpPr>
        <p:spPr>
          <a:xfrm>
            <a:off x="7015967" y="757495"/>
            <a:ext cx="4945290" cy="6370975"/>
          </a:xfrm>
          <a:prstGeom prst="rect">
            <a:avLst/>
          </a:prstGeom>
        </p:spPr>
        <p:txBody>
          <a:bodyPr wrap="square">
            <a:spAutoFit/>
          </a:bodyPr>
          <a:lstStyle/>
          <a:p>
            <a:r>
              <a:rPr lang="en-US" sz="2400" i="1" dirty="0">
                <a:solidFill>
                  <a:srgbClr val="236FA1"/>
                </a:solidFill>
                <a:latin typeface="Ubuntu" panose="020B0504030602030204" pitchFamily="34" charset="0"/>
              </a:rPr>
              <a:t> </a:t>
            </a:r>
            <a:br>
              <a:rPr lang="en-US" sz="2400" i="1" dirty="0">
                <a:solidFill>
                  <a:srgbClr val="236FA1"/>
                </a:solidFill>
                <a:latin typeface="Ubuntu" panose="020B0504030602030204" pitchFamily="34" charset="0"/>
              </a:rPr>
            </a:br>
            <a:r>
              <a:rPr lang="en-US" sz="2400" dirty="0">
                <a:solidFill>
                  <a:srgbClr val="34495E"/>
                </a:solidFill>
                <a:latin typeface="Helvetica" panose="020B0604020202020204" pitchFamily="34" charset="0"/>
              </a:rPr>
              <a:t>1) Check if according to the studies regulation you are eligible to start preparing your MSc Thesis (i.e. semester of your studies, courses that you have successfully passed)</a:t>
            </a:r>
          </a:p>
          <a:p>
            <a:endParaRPr lang="en-US" sz="2400" dirty="0">
              <a:solidFill>
                <a:srgbClr val="34495E"/>
              </a:solidFill>
              <a:latin typeface="Helvetica" panose="020B0604020202020204" pitchFamily="34" charset="0"/>
            </a:endParaRPr>
          </a:p>
          <a:p>
            <a:r>
              <a:rPr lang="en-US" sz="2400" dirty="0">
                <a:solidFill>
                  <a:srgbClr val="34495E"/>
                </a:solidFill>
                <a:latin typeface="Helvetica" panose="020B0604020202020204" pitchFamily="34" charset="0"/>
              </a:rPr>
              <a:t>2) Check the available MSc Thesis topics or if you have an idea for an assignment, find a potential supervisor and discuss it with him or her.</a:t>
            </a:r>
          </a:p>
          <a:p>
            <a:endParaRPr lang="en-US" sz="2400" dirty="0">
              <a:solidFill>
                <a:srgbClr val="34495E"/>
              </a:solidFill>
              <a:latin typeface="Helvetica" panose="020B0604020202020204" pitchFamily="34" charset="0"/>
            </a:endParaRPr>
          </a:p>
          <a:p>
            <a:r>
              <a:rPr lang="en-US" sz="2400" dirty="0">
                <a:solidFill>
                  <a:srgbClr val="34495E"/>
                </a:solidFill>
                <a:latin typeface="Helvetica" panose="020B0604020202020204" pitchFamily="34" charset="0"/>
              </a:rPr>
              <a:t>2) Agree with your supervisor professor and agree on your MSc Thesis topic and title.</a:t>
            </a:r>
            <a:endParaRPr lang="el-GR" sz="2400" dirty="0"/>
          </a:p>
        </p:txBody>
      </p:sp>
      <p:sp>
        <p:nvSpPr>
          <p:cNvPr id="4" name="Rectangle 3">
            <a:extLst>
              <a:ext uri="{FF2B5EF4-FFF2-40B4-BE49-F238E27FC236}">
                <a16:creationId xmlns:a16="http://schemas.microsoft.com/office/drawing/2014/main" id="{B1FF57F6-6F37-435C-8792-837666FBC62E}"/>
              </a:ext>
            </a:extLst>
          </p:cNvPr>
          <p:cNvSpPr/>
          <p:nvPr/>
        </p:nvSpPr>
        <p:spPr>
          <a:xfrm>
            <a:off x="7286903" y="172169"/>
            <a:ext cx="4031873" cy="769441"/>
          </a:xfrm>
          <a:prstGeom prst="rect">
            <a:avLst/>
          </a:prstGeom>
        </p:spPr>
        <p:txBody>
          <a:bodyPr wrap="none">
            <a:spAutoFit/>
          </a:bodyPr>
          <a:lstStyle/>
          <a:p>
            <a:r>
              <a:rPr lang="en-US" sz="4400" i="1" dirty="0">
                <a:latin typeface="Ubuntu" panose="020B0504030602030204" pitchFamily="34" charset="0"/>
              </a:rPr>
              <a:t>Topic selection</a:t>
            </a:r>
            <a:endParaRPr lang="el-GR" sz="4400" dirty="0"/>
          </a:p>
        </p:txBody>
      </p:sp>
    </p:spTree>
    <p:extLst>
      <p:ext uri="{BB962C8B-B14F-4D97-AF65-F5344CB8AC3E}">
        <p14:creationId xmlns:p14="http://schemas.microsoft.com/office/powerpoint/2010/main" val="965942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9BE26E-DC69-46C3-A14C-7A5C651B8FB3}"/>
              </a:ext>
            </a:extLst>
          </p:cNvPr>
          <p:cNvSpPr/>
          <p:nvPr/>
        </p:nvSpPr>
        <p:spPr>
          <a:xfrm>
            <a:off x="7063460" y="1539507"/>
            <a:ext cx="5047130" cy="4893647"/>
          </a:xfrm>
          <a:prstGeom prst="rect">
            <a:avLst/>
          </a:prstGeom>
        </p:spPr>
        <p:txBody>
          <a:bodyPr wrap="square">
            <a:spAutoFit/>
          </a:bodyPr>
          <a:lstStyle/>
          <a:p>
            <a:r>
              <a:rPr lang="en-US" sz="2400" dirty="0">
                <a:solidFill>
                  <a:srgbClr val="34495E"/>
                </a:solidFill>
                <a:latin typeface="Helvetica" panose="020B0604020202020204" pitchFamily="34" charset="0"/>
                <a:cs typeface="Helvetica" panose="020B0604020202020204" pitchFamily="34" charset="0"/>
              </a:rPr>
              <a:t>1) Download and fill in the </a:t>
            </a:r>
            <a:r>
              <a:rPr lang="en-US" sz="2400" i="1" u="sng" dirty="0">
                <a:solidFill>
                  <a:srgbClr val="3598DB"/>
                </a:solidFill>
                <a:latin typeface="Helvetica" panose="020B0604020202020204" pitchFamily="34" charset="0"/>
                <a:cs typeface="Helvetica" panose="020B0604020202020204" pitchFamily="34" charset="0"/>
                <a:hlinkClick r:id="rId2"/>
              </a:rPr>
              <a:t>MSc Thesis Application Form</a:t>
            </a:r>
            <a:r>
              <a:rPr lang="en-US" sz="2400" b="1" i="0" dirty="0">
                <a:solidFill>
                  <a:srgbClr val="34495E"/>
                </a:solidFill>
                <a:effectLst/>
                <a:latin typeface="Helvetica" panose="020B0604020202020204" pitchFamily="34" charset="0"/>
                <a:cs typeface="Helvetica" panose="020B0604020202020204" pitchFamily="34" charset="0"/>
              </a:rPr>
              <a:t>.</a:t>
            </a:r>
          </a:p>
          <a:p>
            <a:r>
              <a:rPr lang="en-US" sz="2400" b="1" i="0" dirty="0">
                <a:solidFill>
                  <a:srgbClr val="34495E"/>
                </a:solidFill>
                <a:effectLst/>
                <a:latin typeface="Helvetica" panose="020B0604020202020204" pitchFamily="34" charset="0"/>
                <a:cs typeface="Helvetica" panose="020B0604020202020204" pitchFamily="34" charset="0"/>
              </a:rPr>
              <a:t> </a:t>
            </a:r>
          </a:p>
          <a:p>
            <a:r>
              <a:rPr lang="en-US" sz="2400" dirty="0">
                <a:solidFill>
                  <a:srgbClr val="34495E"/>
                </a:solidFill>
                <a:latin typeface="Helvetica" panose="020B0604020202020204" pitchFamily="34" charset="0"/>
                <a:cs typeface="Helvetica" panose="020B0604020202020204" pitchFamily="34" charset="0"/>
              </a:rPr>
              <a:t>2) Send the form with your signature to your supervisor, asking for his/her signature.</a:t>
            </a:r>
          </a:p>
          <a:p>
            <a:endParaRPr lang="en-US" sz="2400" dirty="0">
              <a:solidFill>
                <a:srgbClr val="34495E"/>
              </a:solidFill>
              <a:latin typeface="Helvetica" panose="020B0604020202020204" pitchFamily="34" charset="0"/>
              <a:cs typeface="Helvetica" panose="020B0604020202020204" pitchFamily="34" charset="0"/>
            </a:endParaRPr>
          </a:p>
          <a:p>
            <a:r>
              <a:rPr lang="en-US" sz="2400" dirty="0">
                <a:solidFill>
                  <a:srgbClr val="34495E"/>
                </a:solidFill>
                <a:latin typeface="Helvetica" panose="020B0604020202020204" pitchFamily="34" charset="0"/>
                <a:cs typeface="Helvetica" panose="020B0604020202020204" pitchFamily="34" charset="0"/>
              </a:rPr>
              <a:t>3) </a:t>
            </a:r>
            <a:r>
              <a:rPr lang="en-US" sz="2400" b="1" dirty="0">
                <a:solidFill>
                  <a:srgbClr val="FF0000"/>
                </a:solidFill>
                <a:latin typeface="Helvetica" panose="020B0604020202020204" pitchFamily="34" charset="0"/>
                <a:cs typeface="Helvetica" panose="020B0604020202020204" pitchFamily="34" charset="0"/>
              </a:rPr>
              <a:t>Send the completed form </a:t>
            </a:r>
            <a:r>
              <a:rPr lang="en-US" sz="2400" dirty="0">
                <a:solidFill>
                  <a:srgbClr val="34495E"/>
                </a:solidFill>
                <a:latin typeface="Helvetica" panose="020B0604020202020204" pitchFamily="34" charset="0"/>
                <a:cs typeface="Helvetica" panose="020B0604020202020204" pitchFamily="34" charset="0"/>
              </a:rPr>
              <a:t>to the MSc program secretariat.</a:t>
            </a:r>
            <a:r>
              <a:rPr lang="en-US" sz="2400" i="1" dirty="0">
                <a:solidFill>
                  <a:srgbClr val="236FA1"/>
                </a:solidFill>
                <a:latin typeface="Helvetica" panose="020B0604020202020204" pitchFamily="34" charset="0"/>
                <a:cs typeface="Helvetica" panose="020B0604020202020204" pitchFamily="34" charset="0"/>
              </a:rPr>
              <a:t>  </a:t>
            </a:r>
          </a:p>
          <a:p>
            <a:endParaRPr lang="en-US" sz="2400" i="1" dirty="0">
              <a:solidFill>
                <a:srgbClr val="236FA1"/>
              </a:solidFill>
              <a:latin typeface="Helvetica" panose="020B0604020202020204" pitchFamily="34" charset="0"/>
              <a:cs typeface="Helvetica" panose="020B0604020202020204" pitchFamily="34" charset="0"/>
            </a:endParaRPr>
          </a:p>
          <a:p>
            <a:r>
              <a:rPr lang="en-US" sz="2400" dirty="0">
                <a:solidFill>
                  <a:srgbClr val="34495E"/>
                </a:solidFill>
                <a:latin typeface="Helvetica" panose="020B0604020202020204" pitchFamily="34" charset="0"/>
                <a:cs typeface="Helvetica" panose="020B0604020202020204" pitchFamily="34" charset="0"/>
              </a:rPr>
              <a:t>4) </a:t>
            </a:r>
            <a:r>
              <a:rPr lang="en-US" sz="2400" b="1" dirty="0">
                <a:solidFill>
                  <a:srgbClr val="FF0000"/>
                </a:solidFill>
                <a:latin typeface="Helvetica" panose="020B0604020202020204" pitchFamily="34" charset="0"/>
                <a:cs typeface="Helvetica" panose="020B0604020202020204" pitchFamily="34" charset="0"/>
              </a:rPr>
              <a:t>Register</a:t>
            </a:r>
            <a:r>
              <a:rPr lang="en-US" sz="2400" dirty="0">
                <a:solidFill>
                  <a:srgbClr val="34495E"/>
                </a:solidFill>
                <a:latin typeface="Helvetica" panose="020B0604020202020204" pitchFamily="34" charset="0"/>
                <a:cs typeface="Helvetica" panose="020B0604020202020204" pitchFamily="34" charset="0"/>
              </a:rPr>
              <a:t> your MSc Thesis on your current semester courses registration.</a:t>
            </a:r>
            <a:endParaRPr lang="el-GR" sz="2400" dirty="0">
              <a:latin typeface="Helvetica" panose="020B060402020202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D10C503E-C0A9-4DCE-A08D-D16D41C9DE11}"/>
              </a:ext>
            </a:extLst>
          </p:cNvPr>
          <p:cNvPicPr>
            <a:picLocks noChangeAspect="1"/>
          </p:cNvPicPr>
          <p:nvPr/>
        </p:nvPicPr>
        <p:blipFill>
          <a:blip r:embed="rId3"/>
          <a:stretch>
            <a:fillRect/>
          </a:stretch>
        </p:blipFill>
        <p:spPr>
          <a:xfrm>
            <a:off x="-1" y="0"/>
            <a:ext cx="6828609" cy="6858000"/>
          </a:xfrm>
          <a:prstGeom prst="rect">
            <a:avLst/>
          </a:prstGeom>
        </p:spPr>
      </p:pic>
      <p:sp>
        <p:nvSpPr>
          <p:cNvPr id="6" name="Rectangle 5">
            <a:extLst>
              <a:ext uri="{FF2B5EF4-FFF2-40B4-BE49-F238E27FC236}">
                <a16:creationId xmlns:a16="http://schemas.microsoft.com/office/drawing/2014/main" id="{052E6BD7-158D-412B-BE82-3357E7BB7856}"/>
              </a:ext>
            </a:extLst>
          </p:cNvPr>
          <p:cNvSpPr/>
          <p:nvPr/>
        </p:nvSpPr>
        <p:spPr>
          <a:xfrm>
            <a:off x="7789019" y="0"/>
            <a:ext cx="3206326" cy="1446550"/>
          </a:xfrm>
          <a:prstGeom prst="rect">
            <a:avLst/>
          </a:prstGeom>
        </p:spPr>
        <p:txBody>
          <a:bodyPr wrap="none">
            <a:spAutoFit/>
          </a:bodyPr>
          <a:lstStyle/>
          <a:p>
            <a:pPr algn="ctr"/>
            <a:r>
              <a:rPr lang="en-US" sz="4400" i="1" dirty="0">
                <a:latin typeface="Ubuntu" panose="020B0504030602030204" pitchFamily="34" charset="0"/>
              </a:rPr>
              <a:t>MSc Thesis</a:t>
            </a:r>
          </a:p>
          <a:p>
            <a:pPr algn="ctr"/>
            <a:r>
              <a:rPr lang="en-US" sz="4400" i="1" dirty="0">
                <a:latin typeface="Ubuntu" panose="020B0504030602030204" pitchFamily="34" charset="0"/>
              </a:rPr>
              <a:t>registration</a:t>
            </a:r>
            <a:endParaRPr lang="el-GR" sz="4400" dirty="0"/>
          </a:p>
        </p:txBody>
      </p:sp>
    </p:spTree>
    <p:extLst>
      <p:ext uri="{BB962C8B-B14F-4D97-AF65-F5344CB8AC3E}">
        <p14:creationId xmlns:p14="http://schemas.microsoft.com/office/powerpoint/2010/main" val="2059475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9BE26E-DC69-46C3-A14C-7A5C651B8FB3}"/>
              </a:ext>
            </a:extLst>
          </p:cNvPr>
          <p:cNvSpPr/>
          <p:nvPr/>
        </p:nvSpPr>
        <p:spPr>
          <a:xfrm>
            <a:off x="6983505" y="1446550"/>
            <a:ext cx="5047130" cy="5262979"/>
          </a:xfrm>
          <a:prstGeom prst="rect">
            <a:avLst/>
          </a:prstGeom>
        </p:spPr>
        <p:txBody>
          <a:bodyPr wrap="square">
            <a:spAutoFit/>
          </a:bodyPr>
          <a:lstStyle/>
          <a:p>
            <a:r>
              <a:rPr lang="en-US" sz="2400" i="1" dirty="0">
                <a:solidFill>
                  <a:srgbClr val="236FA1"/>
                </a:solidFill>
                <a:latin typeface="Helvetica" panose="020B0604020202020204" pitchFamily="34" charset="0"/>
                <a:cs typeface="Helvetica" panose="020B0604020202020204" pitchFamily="34" charset="0"/>
              </a:rPr>
              <a:t>1</a:t>
            </a:r>
            <a:r>
              <a:rPr lang="en-US" sz="2400" b="0" i="0" dirty="0">
                <a:solidFill>
                  <a:srgbClr val="34495E"/>
                </a:solidFill>
                <a:effectLst/>
                <a:latin typeface="Helvetica" panose="020B0604020202020204" pitchFamily="34" charset="0"/>
                <a:cs typeface="Helvetica" panose="020B0604020202020204" pitchFamily="34" charset="0"/>
              </a:rPr>
              <a:t>) </a:t>
            </a:r>
            <a:r>
              <a:rPr lang="en-US" sz="2400" b="1" dirty="0">
                <a:solidFill>
                  <a:srgbClr val="FF0000"/>
                </a:solidFill>
                <a:latin typeface="Helvetica" panose="020B0604020202020204" pitchFamily="34" charset="0"/>
                <a:cs typeface="Helvetica" panose="020B0604020202020204" pitchFamily="34" charset="0"/>
              </a:rPr>
              <a:t>Download</a:t>
            </a:r>
            <a:r>
              <a:rPr lang="en-US" sz="2400" dirty="0">
                <a:solidFill>
                  <a:srgbClr val="34495E"/>
                </a:solidFill>
                <a:latin typeface="Helvetica" panose="020B0604020202020204" pitchFamily="34" charset="0"/>
                <a:cs typeface="Helvetica" panose="020B0604020202020204" pitchFamily="34" charset="0"/>
              </a:rPr>
              <a:t> the department’s </a:t>
            </a:r>
            <a:r>
              <a:rPr lang="en-US" sz="2400" i="1" u="sng" dirty="0">
                <a:solidFill>
                  <a:srgbClr val="3598DB"/>
                </a:solidFill>
                <a:latin typeface="Helvetica" panose="020B0604020202020204" pitchFamily="34" charset="0"/>
                <a:cs typeface="Helvetica" panose="020B0604020202020204" pitchFamily="34" charset="0"/>
                <a:hlinkClick r:id="rId2"/>
              </a:rPr>
              <a:t>MSc Thesis Template</a:t>
            </a:r>
            <a:r>
              <a:rPr lang="en-US" sz="2400" dirty="0">
                <a:solidFill>
                  <a:srgbClr val="34495E"/>
                </a:solidFill>
                <a:latin typeface="Helvetica" panose="020B0604020202020204" pitchFamily="34" charset="0"/>
                <a:cs typeface="Helvetica" panose="020B0604020202020204" pitchFamily="34" charset="0"/>
                <a:hlinkClick r:id="rId2"/>
              </a:rPr>
              <a:t> </a:t>
            </a:r>
            <a:r>
              <a:rPr lang="en-US" sz="2400" dirty="0">
                <a:solidFill>
                  <a:srgbClr val="34495E"/>
                </a:solidFill>
                <a:latin typeface="Helvetica" panose="020B0604020202020204" pitchFamily="34" charset="0"/>
                <a:cs typeface="Helvetica" panose="020B0604020202020204" pitchFamily="34" charset="0"/>
              </a:rPr>
              <a:t>and start writing the thesis.</a:t>
            </a:r>
          </a:p>
          <a:p>
            <a:endParaRPr lang="en-US" sz="2400" dirty="0">
              <a:solidFill>
                <a:srgbClr val="34495E"/>
              </a:solidFill>
              <a:latin typeface="Helvetica" panose="020B0604020202020204" pitchFamily="34" charset="0"/>
              <a:cs typeface="Helvetica" panose="020B0604020202020204" pitchFamily="34" charset="0"/>
            </a:endParaRPr>
          </a:p>
          <a:p>
            <a:r>
              <a:rPr lang="en-US" sz="2400" dirty="0">
                <a:solidFill>
                  <a:srgbClr val="34495E"/>
                </a:solidFill>
                <a:latin typeface="Helvetica" panose="020B0604020202020204" pitchFamily="34" charset="0"/>
                <a:cs typeface="Helvetica" panose="020B0604020202020204" pitchFamily="34" charset="0"/>
              </a:rPr>
              <a:t>2) Keep track of the resources you use, so that you can reference them. </a:t>
            </a:r>
          </a:p>
          <a:p>
            <a:endParaRPr lang="en-US" sz="2400" dirty="0">
              <a:solidFill>
                <a:srgbClr val="34495E"/>
              </a:solidFill>
              <a:latin typeface="Helvetica" panose="020B0604020202020204" pitchFamily="34" charset="0"/>
              <a:cs typeface="Helvetica" panose="020B0604020202020204" pitchFamily="34" charset="0"/>
            </a:endParaRPr>
          </a:p>
          <a:p>
            <a:r>
              <a:rPr lang="en-US" sz="2400" dirty="0">
                <a:solidFill>
                  <a:srgbClr val="34495E"/>
                </a:solidFill>
                <a:latin typeface="Helvetica" panose="020B0604020202020204" pitchFamily="34" charset="0"/>
                <a:cs typeface="Helvetica" panose="020B0604020202020204" pitchFamily="34" charset="0"/>
              </a:rPr>
              <a:t>3) Make sure to </a:t>
            </a:r>
            <a:r>
              <a:rPr lang="en-US" sz="2400" b="1" dirty="0">
                <a:solidFill>
                  <a:srgbClr val="FF0000"/>
                </a:solidFill>
                <a:latin typeface="Helvetica" panose="020B0604020202020204" pitchFamily="34" charset="0"/>
                <a:cs typeface="Helvetica" panose="020B0604020202020204" pitchFamily="34" charset="0"/>
              </a:rPr>
              <a:t>follow the recommended text formatting</a:t>
            </a:r>
            <a:r>
              <a:rPr lang="en-US" sz="2400" b="1" dirty="0">
                <a:solidFill>
                  <a:srgbClr val="34495E"/>
                </a:solidFill>
                <a:latin typeface="Helvetica" panose="020B0604020202020204" pitchFamily="34" charset="0"/>
                <a:cs typeface="Helvetica" panose="020B0604020202020204" pitchFamily="34" charset="0"/>
              </a:rPr>
              <a:t> </a:t>
            </a:r>
            <a:r>
              <a:rPr lang="en-US" sz="2400" dirty="0">
                <a:solidFill>
                  <a:srgbClr val="34495E"/>
                </a:solidFill>
                <a:latin typeface="Helvetica" panose="020B0604020202020204" pitchFamily="34" charset="0"/>
                <a:cs typeface="Helvetica" panose="020B0604020202020204" pitchFamily="34" charset="0"/>
              </a:rPr>
              <a:t>explained within the template.</a:t>
            </a:r>
          </a:p>
          <a:p>
            <a:endParaRPr lang="en-US" sz="2400" dirty="0">
              <a:solidFill>
                <a:srgbClr val="34495E"/>
              </a:solidFill>
              <a:latin typeface="Helvetica" panose="020B0604020202020204" pitchFamily="34" charset="0"/>
              <a:cs typeface="Helvetica" panose="020B0604020202020204" pitchFamily="34" charset="0"/>
            </a:endParaRPr>
          </a:p>
          <a:p>
            <a:r>
              <a:rPr lang="en-US" sz="2400" dirty="0">
                <a:solidFill>
                  <a:srgbClr val="34495E"/>
                </a:solidFill>
                <a:latin typeface="Helvetica" panose="020B0604020202020204" pitchFamily="34" charset="0"/>
                <a:cs typeface="Helvetica" panose="020B0604020202020204" pitchFamily="34" charset="0"/>
              </a:rPr>
              <a:t>4) </a:t>
            </a:r>
            <a:r>
              <a:rPr lang="en-US" sz="2400" b="1" dirty="0">
                <a:solidFill>
                  <a:srgbClr val="FF0000"/>
                </a:solidFill>
                <a:latin typeface="Helvetica" panose="020B0604020202020204" pitchFamily="34" charset="0"/>
                <a:cs typeface="Helvetica" panose="020B0604020202020204" pitchFamily="34" charset="0"/>
              </a:rPr>
              <a:t>Be in contact with your supervisor </a:t>
            </a:r>
            <a:r>
              <a:rPr lang="en-US" sz="2400" dirty="0">
                <a:solidFill>
                  <a:srgbClr val="34495E"/>
                </a:solidFill>
                <a:latin typeface="Helvetica" panose="020B0604020202020204" pitchFamily="34" charset="0"/>
                <a:cs typeface="Helvetica" panose="020B0604020202020204" pitchFamily="34" charset="0"/>
              </a:rPr>
              <a:t>at all times.</a:t>
            </a:r>
            <a:endParaRPr lang="el-GR" sz="2400" dirty="0">
              <a:latin typeface="Helvetica" panose="020B0604020202020204" pitchFamily="34" charset="0"/>
              <a:cs typeface="Helvetica" panose="020B0604020202020204" pitchFamily="34" charset="0"/>
            </a:endParaRPr>
          </a:p>
        </p:txBody>
      </p:sp>
      <p:pic>
        <p:nvPicPr>
          <p:cNvPr id="2" name="Picture 1">
            <a:extLst>
              <a:ext uri="{FF2B5EF4-FFF2-40B4-BE49-F238E27FC236}">
                <a16:creationId xmlns:a16="http://schemas.microsoft.com/office/drawing/2014/main" id="{AB1A4750-0534-4F96-B2B6-1DA271B6CA0C}"/>
              </a:ext>
            </a:extLst>
          </p:cNvPr>
          <p:cNvPicPr>
            <a:picLocks noChangeAspect="1"/>
          </p:cNvPicPr>
          <p:nvPr/>
        </p:nvPicPr>
        <p:blipFill>
          <a:blip r:embed="rId3"/>
          <a:stretch>
            <a:fillRect/>
          </a:stretch>
        </p:blipFill>
        <p:spPr>
          <a:xfrm>
            <a:off x="0" y="0"/>
            <a:ext cx="6799385" cy="6858000"/>
          </a:xfrm>
          <a:prstGeom prst="rect">
            <a:avLst/>
          </a:prstGeom>
        </p:spPr>
      </p:pic>
      <p:sp>
        <p:nvSpPr>
          <p:cNvPr id="6" name="Rectangle 5">
            <a:extLst>
              <a:ext uri="{FF2B5EF4-FFF2-40B4-BE49-F238E27FC236}">
                <a16:creationId xmlns:a16="http://schemas.microsoft.com/office/drawing/2014/main" id="{B64ECAF7-D7BF-43ED-8C93-17C4165C320C}"/>
              </a:ext>
            </a:extLst>
          </p:cNvPr>
          <p:cNvSpPr/>
          <p:nvPr/>
        </p:nvSpPr>
        <p:spPr>
          <a:xfrm>
            <a:off x="6682945" y="0"/>
            <a:ext cx="5418471" cy="1446550"/>
          </a:xfrm>
          <a:prstGeom prst="rect">
            <a:avLst/>
          </a:prstGeom>
        </p:spPr>
        <p:txBody>
          <a:bodyPr wrap="none">
            <a:spAutoFit/>
          </a:bodyPr>
          <a:lstStyle/>
          <a:p>
            <a:pPr algn="ctr"/>
            <a:r>
              <a:rPr lang="en-US" sz="4400" i="1" dirty="0">
                <a:latin typeface="Ubuntu" panose="020B0504030602030204" pitchFamily="34" charset="0"/>
              </a:rPr>
              <a:t>Writing the diploma </a:t>
            </a:r>
          </a:p>
          <a:p>
            <a:pPr algn="ctr"/>
            <a:r>
              <a:rPr lang="en-US" sz="4400" i="1" dirty="0">
                <a:latin typeface="Ubuntu" panose="020B0504030602030204" pitchFamily="34" charset="0"/>
              </a:rPr>
              <a:t>Thesis Document</a:t>
            </a:r>
            <a:endParaRPr lang="el-GR" sz="4400" dirty="0"/>
          </a:p>
        </p:txBody>
      </p:sp>
    </p:spTree>
    <p:extLst>
      <p:ext uri="{BB962C8B-B14F-4D97-AF65-F5344CB8AC3E}">
        <p14:creationId xmlns:p14="http://schemas.microsoft.com/office/powerpoint/2010/main" val="800611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88ABE9-82CC-4EDA-82CC-26E5AC1143FA}"/>
              </a:ext>
            </a:extLst>
          </p:cNvPr>
          <p:cNvPicPr>
            <a:picLocks noChangeAspect="1"/>
          </p:cNvPicPr>
          <p:nvPr/>
        </p:nvPicPr>
        <p:blipFill>
          <a:blip r:embed="rId2"/>
          <a:stretch>
            <a:fillRect/>
          </a:stretch>
        </p:blipFill>
        <p:spPr>
          <a:xfrm>
            <a:off x="-1" y="0"/>
            <a:ext cx="6838599" cy="6858000"/>
          </a:xfrm>
          <a:prstGeom prst="rect">
            <a:avLst/>
          </a:prstGeom>
        </p:spPr>
      </p:pic>
      <p:sp>
        <p:nvSpPr>
          <p:cNvPr id="9" name="Rectangle 8">
            <a:extLst>
              <a:ext uri="{FF2B5EF4-FFF2-40B4-BE49-F238E27FC236}">
                <a16:creationId xmlns:a16="http://schemas.microsoft.com/office/drawing/2014/main" id="{90B817E5-A611-40C8-BC40-5EC141C977EA}"/>
              </a:ext>
            </a:extLst>
          </p:cNvPr>
          <p:cNvSpPr/>
          <p:nvPr/>
        </p:nvSpPr>
        <p:spPr>
          <a:xfrm>
            <a:off x="6838598" y="131126"/>
            <a:ext cx="5353402" cy="1938992"/>
          </a:xfrm>
          <a:prstGeom prst="rect">
            <a:avLst/>
          </a:prstGeom>
        </p:spPr>
        <p:txBody>
          <a:bodyPr wrap="square">
            <a:spAutoFit/>
          </a:bodyPr>
          <a:lstStyle/>
          <a:p>
            <a:pPr algn="ctr"/>
            <a:r>
              <a:rPr lang="en-US" sz="4000" i="1" dirty="0">
                <a:latin typeface="Ubuntu" panose="020B0504030602030204" pitchFamily="34" charset="0"/>
              </a:rPr>
              <a:t>Unable to complete</a:t>
            </a:r>
          </a:p>
          <a:p>
            <a:pPr algn="ctr"/>
            <a:r>
              <a:rPr lang="en-US" sz="4000" i="1" dirty="0">
                <a:latin typeface="Ubuntu" panose="020B0504030602030204" pitchFamily="34" charset="0"/>
              </a:rPr>
              <a:t>the MSc Thesis </a:t>
            </a:r>
          </a:p>
          <a:p>
            <a:pPr algn="ctr"/>
            <a:r>
              <a:rPr lang="en-US" sz="4000" i="1" dirty="0">
                <a:latin typeface="Ubuntu" panose="020B0504030602030204" pitchFamily="34" charset="0"/>
              </a:rPr>
              <a:t>during the semester?</a:t>
            </a:r>
          </a:p>
        </p:txBody>
      </p:sp>
      <p:sp>
        <p:nvSpPr>
          <p:cNvPr id="10" name="Rectangle 9">
            <a:extLst>
              <a:ext uri="{FF2B5EF4-FFF2-40B4-BE49-F238E27FC236}">
                <a16:creationId xmlns:a16="http://schemas.microsoft.com/office/drawing/2014/main" id="{27F15944-F470-415F-97A5-D06EC23DCC48}"/>
              </a:ext>
            </a:extLst>
          </p:cNvPr>
          <p:cNvSpPr/>
          <p:nvPr/>
        </p:nvSpPr>
        <p:spPr>
          <a:xfrm>
            <a:off x="7034784" y="2405301"/>
            <a:ext cx="5157216" cy="4708981"/>
          </a:xfrm>
          <a:prstGeom prst="rect">
            <a:avLst/>
          </a:prstGeom>
        </p:spPr>
        <p:txBody>
          <a:bodyPr wrap="square">
            <a:spAutoFit/>
          </a:bodyPr>
          <a:lstStyle/>
          <a:p>
            <a:r>
              <a:rPr lang="en-US" sz="2800" dirty="0">
                <a:solidFill>
                  <a:srgbClr val="34495E"/>
                </a:solidFill>
                <a:latin typeface="Helvetica" panose="020B0604020202020204" pitchFamily="34" charset="0"/>
              </a:rPr>
              <a:t>If you cannot complete the MSc Thesis within the semester, then </a:t>
            </a:r>
            <a:r>
              <a:rPr lang="en-US" sz="2800" b="1" dirty="0">
                <a:solidFill>
                  <a:srgbClr val="FF0000"/>
                </a:solidFill>
                <a:latin typeface="Helvetica" panose="020B0604020202020204" pitchFamily="34" charset="0"/>
              </a:rPr>
              <a:t>before the semester ends and the soonest possible</a:t>
            </a:r>
            <a:r>
              <a:rPr lang="en-US" sz="2800" dirty="0">
                <a:solidFill>
                  <a:srgbClr val="34495E"/>
                </a:solidFill>
                <a:latin typeface="Helvetica" panose="020B0604020202020204" pitchFamily="34" charset="0"/>
              </a:rPr>
              <a:t>, meet with your supervisor and discuss if you </a:t>
            </a:r>
          </a:p>
          <a:p>
            <a:r>
              <a:rPr lang="en-US" sz="2800" dirty="0">
                <a:solidFill>
                  <a:srgbClr val="34495E"/>
                </a:solidFill>
                <a:latin typeface="Helvetica" panose="020B0604020202020204" pitchFamily="34" charset="0"/>
              </a:rPr>
              <a:t>  </a:t>
            </a:r>
            <a:r>
              <a:rPr lang="en-US" sz="2400" dirty="0">
                <a:solidFill>
                  <a:srgbClr val="34495E"/>
                </a:solidFill>
                <a:latin typeface="Helvetica" panose="020B0604020202020204" pitchFamily="34" charset="0"/>
              </a:rPr>
              <a:t>- need an extension or </a:t>
            </a:r>
          </a:p>
          <a:p>
            <a:r>
              <a:rPr lang="en-US" sz="2400" dirty="0">
                <a:solidFill>
                  <a:srgbClr val="34495E"/>
                </a:solidFill>
                <a:latin typeface="Helvetica" panose="020B0604020202020204" pitchFamily="34" charset="0"/>
              </a:rPr>
              <a:t>  - should resign from the MSc Thesis</a:t>
            </a:r>
            <a:br>
              <a:rPr lang="en-US" sz="2400" dirty="0"/>
            </a:br>
            <a:endParaRPr lang="el-GR" sz="2800" dirty="0"/>
          </a:p>
        </p:txBody>
      </p:sp>
    </p:spTree>
    <p:extLst>
      <p:ext uri="{BB962C8B-B14F-4D97-AF65-F5344CB8AC3E}">
        <p14:creationId xmlns:p14="http://schemas.microsoft.com/office/powerpoint/2010/main" val="2564798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7B20B-8C70-4A9C-9915-C319C607FDC4}"/>
              </a:ext>
            </a:extLst>
          </p:cNvPr>
          <p:cNvPicPr>
            <a:picLocks noChangeAspect="1"/>
          </p:cNvPicPr>
          <p:nvPr/>
        </p:nvPicPr>
        <p:blipFill>
          <a:blip r:embed="rId2"/>
          <a:stretch>
            <a:fillRect/>
          </a:stretch>
        </p:blipFill>
        <p:spPr>
          <a:xfrm>
            <a:off x="0" y="0"/>
            <a:ext cx="6750424" cy="6848826"/>
          </a:xfrm>
          <a:prstGeom prst="rect">
            <a:avLst/>
          </a:prstGeom>
        </p:spPr>
      </p:pic>
      <p:sp>
        <p:nvSpPr>
          <p:cNvPr id="4" name="Rectangle 3">
            <a:extLst>
              <a:ext uri="{FF2B5EF4-FFF2-40B4-BE49-F238E27FC236}">
                <a16:creationId xmlns:a16="http://schemas.microsoft.com/office/drawing/2014/main" id="{0A005BE5-14A1-4B7A-AB42-C6A35F9832D6}"/>
              </a:ext>
            </a:extLst>
          </p:cNvPr>
          <p:cNvSpPr/>
          <p:nvPr/>
        </p:nvSpPr>
        <p:spPr>
          <a:xfrm>
            <a:off x="6691777" y="0"/>
            <a:ext cx="5400837" cy="1200329"/>
          </a:xfrm>
          <a:prstGeom prst="rect">
            <a:avLst/>
          </a:prstGeom>
        </p:spPr>
        <p:txBody>
          <a:bodyPr wrap="none">
            <a:spAutoFit/>
          </a:bodyPr>
          <a:lstStyle/>
          <a:p>
            <a:pPr algn="ctr"/>
            <a:r>
              <a:rPr lang="en-US" sz="3600" i="1" dirty="0">
                <a:latin typeface="Ubuntu" panose="020B0504030602030204" pitchFamily="34" charset="0"/>
              </a:rPr>
              <a:t>Extension of  Diploma </a:t>
            </a:r>
          </a:p>
          <a:p>
            <a:pPr algn="ctr"/>
            <a:r>
              <a:rPr lang="en-US" sz="3600" i="1" dirty="0">
                <a:latin typeface="Ubuntu" panose="020B0504030602030204" pitchFamily="34" charset="0"/>
              </a:rPr>
              <a:t>Thesis submission period</a:t>
            </a:r>
            <a:endParaRPr lang="el-GR" sz="3600" dirty="0"/>
          </a:p>
        </p:txBody>
      </p:sp>
      <p:sp>
        <p:nvSpPr>
          <p:cNvPr id="5" name="Rectangle 4">
            <a:extLst>
              <a:ext uri="{FF2B5EF4-FFF2-40B4-BE49-F238E27FC236}">
                <a16:creationId xmlns:a16="http://schemas.microsoft.com/office/drawing/2014/main" id="{79670555-B6DE-4816-AEAD-2914B3393E5B}"/>
              </a:ext>
            </a:extLst>
          </p:cNvPr>
          <p:cNvSpPr/>
          <p:nvPr/>
        </p:nvSpPr>
        <p:spPr>
          <a:xfrm>
            <a:off x="6961632" y="1048985"/>
            <a:ext cx="5169408" cy="5878532"/>
          </a:xfrm>
          <a:prstGeom prst="rect">
            <a:avLst/>
          </a:prstGeom>
        </p:spPr>
        <p:txBody>
          <a:bodyPr wrap="square">
            <a:spAutoFit/>
          </a:bodyPr>
          <a:lstStyle/>
          <a:p>
            <a:r>
              <a:rPr lang="en-US" sz="2400" dirty="0">
                <a:solidFill>
                  <a:srgbClr val="34495E"/>
                </a:solidFill>
                <a:latin typeface="Ubuntu" panose="020B0504030602030204" pitchFamily="34" charset="0"/>
              </a:rPr>
              <a:t>1) Make sure that </a:t>
            </a:r>
            <a:r>
              <a:rPr lang="en-US" sz="2400" b="1" dirty="0">
                <a:solidFill>
                  <a:srgbClr val="FF0000"/>
                </a:solidFill>
                <a:latin typeface="Ubuntu" panose="020B0504030602030204" pitchFamily="34" charset="0"/>
              </a:rPr>
              <a:t>you do not exceeded the max allowed period</a:t>
            </a:r>
            <a:r>
              <a:rPr lang="en-US" sz="2400" dirty="0">
                <a:solidFill>
                  <a:srgbClr val="34495E"/>
                </a:solidFill>
                <a:latin typeface="Ubuntu" panose="020B0504030602030204" pitchFamily="34" charset="0"/>
              </a:rPr>
              <a:t>.</a:t>
            </a:r>
          </a:p>
          <a:p>
            <a:endParaRPr lang="en-US" sz="800" dirty="0">
              <a:solidFill>
                <a:srgbClr val="34495E"/>
              </a:solidFill>
              <a:latin typeface="Ubuntu" panose="020B0504030602030204" pitchFamily="34" charset="0"/>
            </a:endParaRPr>
          </a:p>
          <a:p>
            <a:r>
              <a:rPr lang="en-US" sz="2400" dirty="0">
                <a:solidFill>
                  <a:srgbClr val="34495E"/>
                </a:solidFill>
                <a:latin typeface="Ubuntu" panose="020B0504030602030204" pitchFamily="34" charset="0"/>
              </a:rPr>
              <a:t>2) Download the </a:t>
            </a:r>
            <a:r>
              <a:rPr lang="en-US" sz="2400" i="1" u="sng" dirty="0">
                <a:solidFill>
                  <a:srgbClr val="3598DB"/>
                </a:solidFill>
                <a:latin typeface="Ubuntu" panose="020B0504030602030204" pitchFamily="34" charset="0"/>
                <a:hlinkClick r:id="rId3"/>
              </a:rPr>
              <a:t>MSc Thesis Extension Application Form</a:t>
            </a:r>
            <a:r>
              <a:rPr lang="en-US" sz="2400" dirty="0">
                <a:solidFill>
                  <a:srgbClr val="34495E"/>
                </a:solidFill>
                <a:latin typeface="Ubuntu" panose="020B0504030602030204" pitchFamily="34" charset="0"/>
              </a:rPr>
              <a:t> </a:t>
            </a:r>
          </a:p>
          <a:p>
            <a:endParaRPr lang="en-US" sz="800" dirty="0">
              <a:solidFill>
                <a:srgbClr val="34495E"/>
              </a:solidFill>
              <a:latin typeface="Ubuntu" panose="020B0504030602030204" pitchFamily="34" charset="0"/>
            </a:endParaRPr>
          </a:p>
          <a:p>
            <a:r>
              <a:rPr lang="en-US" sz="2400" dirty="0">
                <a:solidFill>
                  <a:srgbClr val="34495E"/>
                </a:solidFill>
                <a:latin typeface="Ubuntu" panose="020B0504030602030204" pitchFamily="34" charset="0"/>
              </a:rPr>
              <a:t>3) Fill the form including:</a:t>
            </a:r>
          </a:p>
          <a:p>
            <a:pPr marL="457200" indent="-457200">
              <a:buFontTx/>
              <a:buChar char="-"/>
            </a:pPr>
            <a:r>
              <a:rPr lang="en-US" sz="2400" dirty="0">
                <a:solidFill>
                  <a:srgbClr val="34495E"/>
                </a:solidFill>
                <a:latin typeface="Ubuntu" panose="020B0504030602030204" pitchFamily="34" charset="0"/>
              </a:rPr>
              <a:t>the status of the MSc Thesis</a:t>
            </a:r>
          </a:p>
          <a:p>
            <a:pPr marL="457200" indent="-457200">
              <a:buFontTx/>
              <a:buChar char="-"/>
            </a:pPr>
            <a:r>
              <a:rPr lang="en-US" sz="2400" dirty="0">
                <a:solidFill>
                  <a:srgbClr val="34495E"/>
                </a:solidFill>
                <a:latin typeface="Ubuntu" panose="020B0504030602030204" pitchFamily="34" charset="0"/>
              </a:rPr>
              <a:t>a </a:t>
            </a:r>
            <a:r>
              <a:rPr lang="en-US" sz="2400" dirty="0" err="1">
                <a:solidFill>
                  <a:srgbClr val="34495E"/>
                </a:solidFill>
                <a:latin typeface="Ubuntu" panose="020B0504030602030204" pitchFamily="34" charset="0"/>
              </a:rPr>
              <a:t>timeplan</a:t>
            </a:r>
            <a:r>
              <a:rPr lang="en-US" sz="2400" dirty="0">
                <a:solidFill>
                  <a:srgbClr val="34495E"/>
                </a:solidFill>
                <a:latin typeface="Ubuntu" panose="020B0504030602030204" pitchFamily="34" charset="0"/>
              </a:rPr>
              <a:t> for completion</a:t>
            </a:r>
          </a:p>
          <a:p>
            <a:pPr marL="457200" indent="-457200">
              <a:buFontTx/>
              <a:buChar char="-"/>
            </a:pPr>
            <a:r>
              <a:rPr lang="en-US" sz="2400" dirty="0">
                <a:solidFill>
                  <a:srgbClr val="34495E"/>
                </a:solidFill>
                <a:latin typeface="Ubuntu" panose="020B0504030602030204" pitchFamily="34" charset="0"/>
              </a:rPr>
              <a:t>the reason for the extension</a:t>
            </a:r>
          </a:p>
          <a:p>
            <a:endParaRPr lang="en-US" sz="800" dirty="0">
              <a:solidFill>
                <a:srgbClr val="34495E"/>
              </a:solidFill>
              <a:latin typeface="Ubuntu" panose="020B0504030602030204" pitchFamily="34" charset="0"/>
            </a:endParaRPr>
          </a:p>
          <a:p>
            <a:r>
              <a:rPr lang="en-US" sz="2400" dirty="0">
                <a:solidFill>
                  <a:srgbClr val="34495E"/>
                </a:solidFill>
                <a:latin typeface="Ubuntu" panose="020B0504030602030204" pitchFamily="34" charset="0"/>
              </a:rPr>
              <a:t>4) Sign the form and ask for the signature of your supervisor.</a:t>
            </a:r>
          </a:p>
          <a:p>
            <a:endParaRPr lang="en-US" sz="800" dirty="0">
              <a:solidFill>
                <a:srgbClr val="34495E"/>
              </a:solidFill>
              <a:latin typeface="Ubuntu" panose="020B0504030602030204" pitchFamily="34" charset="0"/>
            </a:endParaRPr>
          </a:p>
          <a:p>
            <a:r>
              <a:rPr lang="en-US" sz="2400" dirty="0">
                <a:solidFill>
                  <a:srgbClr val="34495E"/>
                </a:solidFill>
                <a:latin typeface="Ubuntu" panose="020B0504030602030204" pitchFamily="34" charset="0"/>
              </a:rPr>
              <a:t>5) Submit the completed form to the MSc program secretariat.</a:t>
            </a:r>
          </a:p>
          <a:p>
            <a:endParaRPr lang="en-US" sz="800" dirty="0">
              <a:solidFill>
                <a:srgbClr val="34495E"/>
              </a:solidFill>
              <a:latin typeface="Ubuntu" panose="020B0504030602030204" pitchFamily="34" charset="0"/>
            </a:endParaRPr>
          </a:p>
          <a:p>
            <a:r>
              <a:rPr lang="en-US" sz="2400" dirty="0">
                <a:solidFill>
                  <a:srgbClr val="34495E"/>
                </a:solidFill>
                <a:latin typeface="Ubuntu" panose="020B0504030602030204" pitchFamily="34" charset="0"/>
              </a:rPr>
              <a:t>6) </a:t>
            </a:r>
            <a:r>
              <a:rPr lang="en-US" sz="2400" b="1" dirty="0">
                <a:solidFill>
                  <a:srgbClr val="FF0000"/>
                </a:solidFill>
                <a:latin typeface="Ubuntu" panose="020B0504030602030204" pitchFamily="34" charset="0"/>
              </a:rPr>
              <a:t>Re-register your MSc Thesis </a:t>
            </a:r>
            <a:r>
              <a:rPr lang="en-US" sz="2400" dirty="0">
                <a:solidFill>
                  <a:srgbClr val="34495E"/>
                </a:solidFill>
                <a:latin typeface="Ubuntu" panose="020B0504030602030204" pitchFamily="34" charset="0"/>
              </a:rPr>
              <a:t>for every extra semester you take</a:t>
            </a:r>
            <a:endParaRPr lang="el-GR" sz="2400" dirty="0"/>
          </a:p>
        </p:txBody>
      </p:sp>
    </p:spTree>
    <p:extLst>
      <p:ext uri="{BB962C8B-B14F-4D97-AF65-F5344CB8AC3E}">
        <p14:creationId xmlns:p14="http://schemas.microsoft.com/office/powerpoint/2010/main" val="1316373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7B20B-8C70-4A9C-9915-C319C607FDC4}"/>
              </a:ext>
            </a:extLst>
          </p:cNvPr>
          <p:cNvPicPr>
            <a:picLocks noChangeAspect="1"/>
          </p:cNvPicPr>
          <p:nvPr/>
        </p:nvPicPr>
        <p:blipFill>
          <a:blip r:embed="rId2"/>
          <a:stretch>
            <a:fillRect/>
          </a:stretch>
        </p:blipFill>
        <p:spPr>
          <a:xfrm>
            <a:off x="0" y="0"/>
            <a:ext cx="6750424" cy="6848826"/>
          </a:xfrm>
          <a:prstGeom prst="rect">
            <a:avLst/>
          </a:prstGeom>
        </p:spPr>
      </p:pic>
      <p:sp>
        <p:nvSpPr>
          <p:cNvPr id="4" name="Rectangle 3">
            <a:extLst>
              <a:ext uri="{FF2B5EF4-FFF2-40B4-BE49-F238E27FC236}">
                <a16:creationId xmlns:a16="http://schemas.microsoft.com/office/drawing/2014/main" id="{0A005BE5-14A1-4B7A-AB42-C6A35F9832D6}"/>
              </a:ext>
            </a:extLst>
          </p:cNvPr>
          <p:cNvSpPr/>
          <p:nvPr/>
        </p:nvSpPr>
        <p:spPr>
          <a:xfrm>
            <a:off x="7628727" y="348734"/>
            <a:ext cx="3526928" cy="1446550"/>
          </a:xfrm>
          <a:prstGeom prst="rect">
            <a:avLst/>
          </a:prstGeom>
        </p:spPr>
        <p:txBody>
          <a:bodyPr wrap="none">
            <a:spAutoFit/>
          </a:bodyPr>
          <a:lstStyle/>
          <a:p>
            <a:pPr algn="ctr"/>
            <a:r>
              <a:rPr lang="en-US" sz="4400" i="1" dirty="0">
                <a:latin typeface="Ubuntu" panose="020B0504030602030204" pitchFamily="34" charset="0"/>
              </a:rPr>
              <a:t>Resign from</a:t>
            </a:r>
          </a:p>
          <a:p>
            <a:pPr algn="ctr"/>
            <a:r>
              <a:rPr lang="en-US" sz="4400" i="1" dirty="0">
                <a:latin typeface="Ubuntu" panose="020B0504030602030204" pitchFamily="34" charset="0"/>
              </a:rPr>
              <a:t>a  MSc Thesis</a:t>
            </a:r>
            <a:endParaRPr lang="el-GR" sz="4400" dirty="0"/>
          </a:p>
        </p:txBody>
      </p:sp>
      <p:sp>
        <p:nvSpPr>
          <p:cNvPr id="5" name="Rectangle 4">
            <a:extLst>
              <a:ext uri="{FF2B5EF4-FFF2-40B4-BE49-F238E27FC236}">
                <a16:creationId xmlns:a16="http://schemas.microsoft.com/office/drawing/2014/main" id="{79670555-B6DE-4816-AEAD-2914B3393E5B}"/>
              </a:ext>
            </a:extLst>
          </p:cNvPr>
          <p:cNvSpPr/>
          <p:nvPr/>
        </p:nvSpPr>
        <p:spPr>
          <a:xfrm>
            <a:off x="6838598" y="2039541"/>
            <a:ext cx="5353402" cy="3108543"/>
          </a:xfrm>
          <a:prstGeom prst="rect">
            <a:avLst/>
          </a:prstGeom>
        </p:spPr>
        <p:txBody>
          <a:bodyPr wrap="square">
            <a:spAutoFit/>
          </a:bodyPr>
          <a:lstStyle/>
          <a:p>
            <a:pPr marL="514350" indent="-514350">
              <a:buAutoNum type="arabicParenR"/>
            </a:pPr>
            <a:r>
              <a:rPr lang="en-US" sz="2800" dirty="0">
                <a:solidFill>
                  <a:srgbClr val="34495E"/>
                </a:solidFill>
                <a:latin typeface="Helvetica" panose="020B0604020202020204" pitchFamily="34" charset="0"/>
                <a:cs typeface="Helvetica" panose="020B0604020202020204" pitchFamily="34" charset="0"/>
              </a:rPr>
              <a:t>Download the </a:t>
            </a:r>
            <a:r>
              <a:rPr lang="en-US" sz="2800" i="1" u="sng" dirty="0">
                <a:solidFill>
                  <a:srgbClr val="3598DB"/>
                </a:solidFill>
                <a:latin typeface="Helvetica" panose="020B0604020202020204" pitchFamily="34" charset="0"/>
                <a:cs typeface="Helvetica" panose="020B0604020202020204" pitchFamily="34" charset="0"/>
                <a:hlinkClick r:id="rId3"/>
              </a:rPr>
              <a:t>MSc Thesis </a:t>
            </a:r>
            <a:r>
              <a:rPr lang="en-US" sz="2800" i="1" u="sng" dirty="0" err="1">
                <a:solidFill>
                  <a:srgbClr val="3598DB"/>
                </a:solidFill>
                <a:latin typeface="Helvetica" panose="020B0604020202020204" pitchFamily="34" charset="0"/>
                <a:cs typeface="Helvetica" panose="020B0604020202020204" pitchFamily="34" charset="0"/>
                <a:hlinkClick r:id="rId3"/>
              </a:rPr>
              <a:t>Resignement</a:t>
            </a:r>
            <a:r>
              <a:rPr lang="en-US" sz="2800" i="1" u="sng" dirty="0">
                <a:solidFill>
                  <a:srgbClr val="3598DB"/>
                </a:solidFill>
                <a:latin typeface="Helvetica" panose="020B0604020202020204" pitchFamily="34" charset="0"/>
                <a:cs typeface="Helvetica" panose="020B0604020202020204" pitchFamily="34" charset="0"/>
                <a:hlinkClick r:id="rId3"/>
              </a:rPr>
              <a:t> Application Form</a:t>
            </a:r>
            <a:r>
              <a:rPr lang="en-US" sz="2800" dirty="0">
                <a:solidFill>
                  <a:srgbClr val="34495E"/>
                </a:solidFill>
                <a:latin typeface="Helvetica" panose="020B0604020202020204" pitchFamily="34" charset="0"/>
                <a:cs typeface="Helvetica" panose="020B0604020202020204" pitchFamily="34" charset="0"/>
              </a:rPr>
              <a:t> </a:t>
            </a:r>
          </a:p>
          <a:p>
            <a:pPr marL="514350" indent="-514350">
              <a:buAutoNum type="arabicParenR"/>
            </a:pPr>
            <a:endParaRPr lang="en-US" sz="2800" dirty="0">
              <a:solidFill>
                <a:srgbClr val="34495E"/>
              </a:solidFill>
              <a:latin typeface="Helvetica" panose="020B0604020202020204" pitchFamily="34" charset="0"/>
              <a:cs typeface="Helvetica" panose="020B0604020202020204" pitchFamily="34" charset="0"/>
            </a:endParaRPr>
          </a:p>
          <a:p>
            <a:pPr marL="514350" indent="-514350">
              <a:buAutoNum type="arabicParenR"/>
            </a:pPr>
            <a:r>
              <a:rPr lang="en-US" sz="2800" dirty="0">
                <a:solidFill>
                  <a:srgbClr val="34495E"/>
                </a:solidFill>
                <a:latin typeface="Helvetica" panose="020B0604020202020204" pitchFamily="34" charset="0"/>
                <a:cs typeface="Helvetica" panose="020B0604020202020204" pitchFamily="34" charset="0"/>
              </a:rPr>
              <a:t>Fill it in, sign it, and </a:t>
            </a:r>
            <a:r>
              <a:rPr lang="en-US" sz="2800" b="1" dirty="0">
                <a:solidFill>
                  <a:srgbClr val="FF0000"/>
                </a:solidFill>
                <a:latin typeface="Helvetica" panose="020B0604020202020204" pitchFamily="34" charset="0"/>
                <a:cs typeface="Helvetica" panose="020B0604020202020204" pitchFamily="34" charset="0"/>
              </a:rPr>
              <a:t>send it to the MSc program secretariat</a:t>
            </a:r>
            <a:r>
              <a:rPr lang="en-US" sz="2800" dirty="0">
                <a:solidFill>
                  <a:srgbClr val="34495E"/>
                </a:solidFill>
                <a:latin typeface="Helvetica" panose="020B0604020202020204" pitchFamily="34" charset="0"/>
                <a:cs typeface="Helvetica" panose="020B0604020202020204" pitchFamily="34" charset="0"/>
              </a:rPr>
              <a:t>.</a:t>
            </a:r>
            <a:endParaRPr lang="el-GR" sz="2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283692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88ABE9-82CC-4EDA-82CC-26E5AC1143FA}"/>
              </a:ext>
            </a:extLst>
          </p:cNvPr>
          <p:cNvPicPr>
            <a:picLocks noChangeAspect="1"/>
          </p:cNvPicPr>
          <p:nvPr/>
        </p:nvPicPr>
        <p:blipFill>
          <a:blip r:embed="rId2"/>
          <a:stretch>
            <a:fillRect/>
          </a:stretch>
        </p:blipFill>
        <p:spPr>
          <a:xfrm>
            <a:off x="-1" y="0"/>
            <a:ext cx="6838599" cy="6858000"/>
          </a:xfrm>
          <a:prstGeom prst="rect">
            <a:avLst/>
          </a:prstGeom>
        </p:spPr>
      </p:pic>
      <p:sp>
        <p:nvSpPr>
          <p:cNvPr id="9" name="Rectangle 8">
            <a:extLst>
              <a:ext uri="{FF2B5EF4-FFF2-40B4-BE49-F238E27FC236}">
                <a16:creationId xmlns:a16="http://schemas.microsoft.com/office/drawing/2014/main" id="{90B817E5-A611-40C8-BC40-5EC141C977EA}"/>
              </a:ext>
            </a:extLst>
          </p:cNvPr>
          <p:cNvSpPr/>
          <p:nvPr/>
        </p:nvSpPr>
        <p:spPr>
          <a:xfrm>
            <a:off x="6838598" y="131126"/>
            <a:ext cx="5353402" cy="1323439"/>
          </a:xfrm>
          <a:prstGeom prst="rect">
            <a:avLst/>
          </a:prstGeom>
        </p:spPr>
        <p:txBody>
          <a:bodyPr wrap="square">
            <a:spAutoFit/>
          </a:bodyPr>
          <a:lstStyle/>
          <a:p>
            <a:pPr algn="ctr"/>
            <a:r>
              <a:rPr lang="en-US" sz="4000" i="1" dirty="0">
                <a:latin typeface="Ubuntu" panose="020B0504030602030204" pitchFamily="34" charset="0"/>
              </a:rPr>
              <a:t>Need a modification to the MSc Thesis?</a:t>
            </a:r>
          </a:p>
        </p:txBody>
      </p:sp>
      <p:sp>
        <p:nvSpPr>
          <p:cNvPr id="10" name="Rectangle 9">
            <a:extLst>
              <a:ext uri="{FF2B5EF4-FFF2-40B4-BE49-F238E27FC236}">
                <a16:creationId xmlns:a16="http://schemas.microsoft.com/office/drawing/2014/main" id="{27F15944-F470-415F-97A5-D06EC23DCC48}"/>
              </a:ext>
            </a:extLst>
          </p:cNvPr>
          <p:cNvSpPr/>
          <p:nvPr/>
        </p:nvSpPr>
        <p:spPr>
          <a:xfrm>
            <a:off x="7034784" y="1454565"/>
            <a:ext cx="5157216" cy="5693866"/>
          </a:xfrm>
          <a:prstGeom prst="rect">
            <a:avLst/>
          </a:prstGeom>
        </p:spPr>
        <p:txBody>
          <a:bodyPr wrap="square">
            <a:spAutoFit/>
          </a:bodyPr>
          <a:lstStyle/>
          <a:p>
            <a:r>
              <a:rPr lang="en-US" sz="2800" dirty="0">
                <a:solidFill>
                  <a:srgbClr val="34495E"/>
                </a:solidFill>
                <a:latin typeface="Helvetica" panose="020B0604020202020204" pitchFamily="34" charset="0"/>
              </a:rPr>
              <a:t>If a change in the MSc Thesis is needed (i.e. change of title, or supervisor), then </a:t>
            </a:r>
            <a:r>
              <a:rPr lang="en-US" sz="2800" b="1" dirty="0">
                <a:solidFill>
                  <a:srgbClr val="FF0000"/>
                </a:solidFill>
                <a:latin typeface="Helvetica" panose="020B0604020202020204" pitchFamily="34" charset="0"/>
              </a:rPr>
              <a:t>before the semester ends and the soonest possible</a:t>
            </a:r>
            <a:r>
              <a:rPr lang="en-US" sz="2800" dirty="0">
                <a:solidFill>
                  <a:srgbClr val="34495E"/>
                </a:solidFill>
                <a:latin typeface="Helvetica" panose="020B0604020202020204" pitchFamily="34" charset="0"/>
              </a:rPr>
              <a:t>, discuss it with your supervisor. Following, proceed with submitting the </a:t>
            </a:r>
            <a:r>
              <a:rPr lang="en-US" sz="2800" b="1" dirty="0">
                <a:solidFill>
                  <a:srgbClr val="FF0000"/>
                </a:solidFill>
                <a:latin typeface="Helvetica" panose="020B0604020202020204" pitchFamily="34" charset="0"/>
              </a:rPr>
              <a:t>MSc Thesis modification application form</a:t>
            </a:r>
            <a:r>
              <a:rPr lang="en-US" sz="2800" dirty="0">
                <a:solidFill>
                  <a:srgbClr val="34495E"/>
                </a:solidFill>
                <a:latin typeface="Helvetica" panose="020B0604020202020204" pitchFamily="34" charset="0"/>
              </a:rPr>
              <a:t> co-signed by your supervisor (and in the case of supervisor change, by the new supervisor as well)</a:t>
            </a:r>
            <a:br>
              <a:rPr lang="en-US" sz="2800" dirty="0"/>
            </a:br>
            <a:endParaRPr lang="el-GR" sz="2800" dirty="0"/>
          </a:p>
        </p:txBody>
      </p:sp>
    </p:spTree>
    <p:extLst>
      <p:ext uri="{BB962C8B-B14F-4D97-AF65-F5344CB8AC3E}">
        <p14:creationId xmlns:p14="http://schemas.microsoft.com/office/powerpoint/2010/main" val="2383807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725E09-9902-4FA4-A672-EDAC774F0D47}"/>
              </a:ext>
            </a:extLst>
          </p:cNvPr>
          <p:cNvSpPr/>
          <p:nvPr/>
        </p:nvSpPr>
        <p:spPr>
          <a:xfrm>
            <a:off x="7343383" y="153662"/>
            <a:ext cx="4097596" cy="1446550"/>
          </a:xfrm>
          <a:prstGeom prst="rect">
            <a:avLst/>
          </a:prstGeom>
        </p:spPr>
        <p:txBody>
          <a:bodyPr wrap="none">
            <a:spAutoFit/>
          </a:bodyPr>
          <a:lstStyle/>
          <a:p>
            <a:pPr algn="ctr"/>
            <a:r>
              <a:rPr lang="en-US" sz="4400" i="1" dirty="0">
                <a:latin typeface="Ubuntu" panose="020B0504030602030204" pitchFamily="34" charset="0"/>
              </a:rPr>
              <a:t>Completing </a:t>
            </a:r>
          </a:p>
          <a:p>
            <a:pPr algn="ctr"/>
            <a:r>
              <a:rPr lang="en-US" sz="4400" i="1" dirty="0">
                <a:latin typeface="Ubuntu" panose="020B0504030602030204" pitchFamily="34" charset="0"/>
              </a:rPr>
              <a:t>the  MSc Thesis</a:t>
            </a:r>
            <a:endParaRPr lang="el-GR" sz="4400" dirty="0"/>
          </a:p>
        </p:txBody>
      </p:sp>
      <p:pic>
        <p:nvPicPr>
          <p:cNvPr id="2" name="Picture 1">
            <a:extLst>
              <a:ext uri="{FF2B5EF4-FFF2-40B4-BE49-F238E27FC236}">
                <a16:creationId xmlns:a16="http://schemas.microsoft.com/office/drawing/2014/main" id="{D653437E-2B22-4837-8629-C42DF14B8485}"/>
              </a:ext>
            </a:extLst>
          </p:cNvPr>
          <p:cNvPicPr>
            <a:picLocks noChangeAspect="1"/>
          </p:cNvPicPr>
          <p:nvPr/>
        </p:nvPicPr>
        <p:blipFill>
          <a:blip r:embed="rId2"/>
          <a:stretch>
            <a:fillRect/>
          </a:stretch>
        </p:blipFill>
        <p:spPr>
          <a:xfrm>
            <a:off x="0" y="0"/>
            <a:ext cx="6798879" cy="6858000"/>
          </a:xfrm>
          <a:prstGeom prst="rect">
            <a:avLst/>
          </a:prstGeom>
        </p:spPr>
      </p:pic>
      <p:sp>
        <p:nvSpPr>
          <p:cNvPr id="5" name="Rectangle 4">
            <a:extLst>
              <a:ext uri="{FF2B5EF4-FFF2-40B4-BE49-F238E27FC236}">
                <a16:creationId xmlns:a16="http://schemas.microsoft.com/office/drawing/2014/main" id="{69EB442C-FB2F-45C8-ACDE-C62186B22691}"/>
              </a:ext>
            </a:extLst>
          </p:cNvPr>
          <p:cNvSpPr/>
          <p:nvPr/>
        </p:nvSpPr>
        <p:spPr>
          <a:xfrm>
            <a:off x="6838598" y="1637205"/>
            <a:ext cx="5353402" cy="5262979"/>
          </a:xfrm>
          <a:prstGeom prst="rect">
            <a:avLst/>
          </a:prstGeom>
        </p:spPr>
        <p:txBody>
          <a:bodyPr wrap="square">
            <a:spAutoFit/>
          </a:bodyPr>
          <a:lstStyle/>
          <a:p>
            <a:pPr marL="514350" indent="-514350">
              <a:buAutoNum type="arabicParenR"/>
            </a:pPr>
            <a:r>
              <a:rPr lang="en-US" sz="2400" dirty="0">
                <a:solidFill>
                  <a:srgbClr val="34495E"/>
                </a:solidFill>
                <a:latin typeface="Helvetica" panose="020B0604020202020204" pitchFamily="34" charset="0"/>
                <a:cs typeface="Helvetica" panose="020B0604020202020204" pitchFamily="34" charset="0"/>
              </a:rPr>
              <a:t>Check that MSc Thesis document </a:t>
            </a:r>
            <a:r>
              <a:rPr lang="en-US" sz="2400" b="1" dirty="0">
                <a:solidFill>
                  <a:srgbClr val="FF0000"/>
                </a:solidFill>
                <a:latin typeface="Helvetica" panose="020B0604020202020204" pitchFamily="34" charset="0"/>
                <a:cs typeface="Helvetica" panose="020B0604020202020204" pitchFamily="34" charset="0"/>
              </a:rPr>
              <a:t>meets all requirements </a:t>
            </a:r>
            <a:r>
              <a:rPr lang="en-US" sz="2400" dirty="0">
                <a:solidFill>
                  <a:srgbClr val="34495E"/>
                </a:solidFill>
                <a:latin typeface="Helvetica" panose="020B0604020202020204" pitchFamily="34" charset="0"/>
                <a:cs typeface="Helvetica" panose="020B0604020202020204" pitchFamily="34" charset="0"/>
              </a:rPr>
              <a:t>described in the </a:t>
            </a:r>
            <a:r>
              <a:rPr lang="en-US" sz="2400" dirty="0">
                <a:solidFill>
                  <a:srgbClr val="34495E"/>
                </a:solidFill>
                <a:latin typeface="Helvetica" panose="020B0604020202020204" pitchFamily="34" charset="0"/>
                <a:cs typeface="Helvetica" panose="020B0604020202020204" pitchFamily="34" charset="0"/>
                <a:hlinkClick r:id="rId3"/>
              </a:rPr>
              <a:t>MSc Thesis Guide</a:t>
            </a:r>
            <a:r>
              <a:rPr lang="en-US" sz="2400" dirty="0">
                <a:solidFill>
                  <a:srgbClr val="34495E"/>
                </a:solidFill>
                <a:latin typeface="Helvetica" panose="020B0604020202020204" pitchFamily="34" charset="0"/>
                <a:cs typeface="Helvetica" panose="020B0604020202020204" pitchFamily="34" charset="0"/>
              </a:rPr>
              <a:t> (pages/ words/ contents/ refs </a:t>
            </a:r>
            <a:r>
              <a:rPr lang="en-US" sz="2400" dirty="0" err="1">
                <a:solidFill>
                  <a:srgbClr val="34495E"/>
                </a:solidFill>
                <a:latin typeface="Helvetica" panose="020B0604020202020204" pitchFamily="34" charset="0"/>
                <a:cs typeface="Helvetica" panose="020B0604020202020204" pitchFamily="34" charset="0"/>
              </a:rPr>
              <a:t>e.a</a:t>
            </a:r>
            <a:r>
              <a:rPr lang="en-US" sz="2400" dirty="0">
                <a:solidFill>
                  <a:srgbClr val="34495E"/>
                </a:solidFill>
                <a:latin typeface="Helvetica" panose="020B0604020202020204" pitchFamily="34" charset="0"/>
                <a:cs typeface="Helvetica" panose="020B0604020202020204" pitchFamily="34" charset="0"/>
              </a:rPr>
              <a:t>).</a:t>
            </a:r>
          </a:p>
          <a:p>
            <a:pPr marL="514350" indent="-514350">
              <a:buAutoNum type="arabicParenR"/>
            </a:pPr>
            <a:endParaRPr lang="en-US" sz="2400" dirty="0">
              <a:solidFill>
                <a:srgbClr val="34495E"/>
              </a:solidFill>
              <a:latin typeface="Helvetica" panose="020B0604020202020204" pitchFamily="34" charset="0"/>
              <a:cs typeface="Helvetica" panose="020B0604020202020204" pitchFamily="34" charset="0"/>
            </a:endParaRPr>
          </a:p>
          <a:p>
            <a:pPr marL="514350" indent="-514350">
              <a:buAutoNum type="arabicParenR"/>
            </a:pPr>
            <a:r>
              <a:rPr lang="en-US" sz="2400" dirty="0">
                <a:solidFill>
                  <a:srgbClr val="34495E"/>
                </a:solidFill>
                <a:latin typeface="Helvetica" panose="020B0604020202020204" pitchFamily="34" charset="0"/>
                <a:cs typeface="Helvetica" panose="020B0604020202020204" pitchFamily="34" charset="0"/>
              </a:rPr>
              <a:t>Make sure that </a:t>
            </a:r>
            <a:r>
              <a:rPr lang="en-US" sz="2400" b="1" dirty="0">
                <a:solidFill>
                  <a:srgbClr val="FF0000"/>
                </a:solidFill>
                <a:latin typeface="Helvetica" panose="020B0604020202020204" pitchFamily="34" charset="0"/>
                <a:cs typeface="Helvetica" panose="020B0604020202020204" pitchFamily="34" charset="0"/>
              </a:rPr>
              <a:t>similarity percentage is below 20%</a:t>
            </a:r>
            <a:r>
              <a:rPr lang="en-US" sz="2400" dirty="0">
                <a:solidFill>
                  <a:srgbClr val="34495E"/>
                </a:solidFill>
                <a:latin typeface="Helvetica" panose="020B0604020202020204" pitchFamily="34" charset="0"/>
                <a:cs typeface="Helvetica" panose="020B0604020202020204" pitchFamily="34" charset="0"/>
              </a:rPr>
              <a:t>, as reported by the plagiarism checking tool (</a:t>
            </a:r>
            <a:r>
              <a:rPr lang="en-US" sz="2400" dirty="0" err="1">
                <a:solidFill>
                  <a:srgbClr val="34495E"/>
                </a:solidFill>
                <a:latin typeface="Helvetica" panose="020B0604020202020204" pitchFamily="34" charset="0"/>
                <a:cs typeface="Helvetica" panose="020B0604020202020204" pitchFamily="34" charset="0"/>
                <a:hlinkClick r:id="rId4"/>
              </a:rPr>
              <a:t>TurnitIn</a:t>
            </a:r>
            <a:r>
              <a:rPr lang="en-US" sz="2400" dirty="0">
                <a:solidFill>
                  <a:srgbClr val="34495E"/>
                </a:solidFill>
                <a:latin typeface="Helvetica" panose="020B0604020202020204" pitchFamily="34" charset="0"/>
                <a:cs typeface="Helvetica" panose="020B0604020202020204" pitchFamily="34" charset="0"/>
              </a:rPr>
              <a:t>).</a:t>
            </a:r>
          </a:p>
          <a:p>
            <a:pPr marL="514350" indent="-514350">
              <a:buAutoNum type="arabicParenR"/>
            </a:pPr>
            <a:endParaRPr lang="en-US" sz="2400" dirty="0">
              <a:solidFill>
                <a:srgbClr val="34495E"/>
              </a:solidFill>
              <a:latin typeface="Helvetica" panose="020B0604020202020204" pitchFamily="34" charset="0"/>
              <a:cs typeface="Helvetica" panose="020B0604020202020204" pitchFamily="34" charset="0"/>
            </a:endParaRPr>
          </a:p>
          <a:p>
            <a:pPr marL="514350" indent="-514350">
              <a:buAutoNum type="arabicParenR"/>
            </a:pPr>
            <a:r>
              <a:rPr lang="en-US" sz="2400" dirty="0">
                <a:solidFill>
                  <a:srgbClr val="34495E"/>
                </a:solidFill>
                <a:latin typeface="Helvetica" panose="020B0604020202020204" pitchFamily="34" charset="0"/>
                <a:cs typeface="Helvetica" panose="020B0604020202020204" pitchFamily="34" charset="0"/>
              </a:rPr>
              <a:t>Send your final version of your MSc Thesis text to your supervisor.</a:t>
            </a:r>
          </a:p>
        </p:txBody>
      </p:sp>
    </p:spTree>
    <p:extLst>
      <p:ext uri="{BB962C8B-B14F-4D97-AF65-F5344CB8AC3E}">
        <p14:creationId xmlns:p14="http://schemas.microsoft.com/office/powerpoint/2010/main" val="4162399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1416</TotalTime>
  <Words>759</Words>
  <Application>Microsoft Office PowerPoint</Application>
  <PresentationFormat>Widescreen</PresentationFormat>
  <Paragraphs>85</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Helvetica</vt:lpstr>
      <vt:lpstr>Ubuntu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Patrikakis Charalampos</dc:creator>
  <cp:lastModifiedBy>Patrikakis Charalampos</cp:lastModifiedBy>
  <cp:revision>27</cp:revision>
  <dcterms:created xsi:type="dcterms:W3CDTF">2024-03-03T00:20:07Z</dcterms:created>
  <dcterms:modified xsi:type="dcterms:W3CDTF">2024-04-23T06:20:45Z</dcterms:modified>
</cp:coreProperties>
</file>